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0080625" cy="6300788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10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16CD58-9F06-490C-9415-73725906B43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E827A-E4A3-4C66-BECC-1E90DDA895D6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69BCC-002A-4824-9BE6-117AB8A7159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0C780-5C10-4D92-8E3A-F7B9505AAE8C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8C5CEE3D-8629-49EF-8C50-D36191ED4E3C}" type="slidenum">
              <a:t>‹#›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58961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E7679-E9F0-4946-9CD9-0E593CF4AB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C42027-CC15-49A8-AA00-B677A762EBE2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5D0494B-0A9C-44D8-9AFC-AC895AD4599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7913-C164-44AD-96B1-0DBB936E58C4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FDD32-13C8-4CF3-8254-F1709D730B20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C6DC3-4151-4B61-9E22-4B290457B1F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2B41B27A-28C2-44B6-8DB2-F97FEB6072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8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74C41-CF16-4F2E-9839-8D0902864E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CF7707E-E3FD-45FF-8394-91778704EBE4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59D3DB-CC4A-48B0-B032-3C618F601EC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E54D4A-6CD6-42F8-9B0B-0202EB9D6B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1BAE5-14C4-45C9-9BFA-A4B8FCC2CD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2D7F756-4D74-48EB-B5F1-A5BFE675268D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08045C-BCAA-4580-962D-A700CBD3CC9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5CCBA7-5D81-4A8F-BB89-881DECF35B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D5ED6-6DAB-4223-AE8E-989A15F4493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6034262-2829-4005-A11A-A5EDB4815C14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85F54D-B1E5-4445-8AA5-209A6BC9B9D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E1289B-7F06-4A07-8422-7B73026E00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EBBE9-03B2-4838-B300-EB953A5CE94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A79B56-7B9A-4D0B-AF8A-F10078E43AA1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F42497-A441-40D6-B5B8-E323695B733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EAA10F-2C88-4D97-9179-4DE08747C7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>To have efficient exchange we have a pinned buffer that is independent from the particles system:</a:t>
            </a:r>
          </a:p>
          <a:p>
            <a:pPr lvl="0"/>
            <a:r>
              <a:rPr lang="en-US"/>
              <a:t>Nodes are:</a:t>
            </a:r>
          </a:p>
          <a:p>
            <a:pPr lvl="0"/>
            <a:r>
              <a:rPr lang="en-US"/>
              <a:t>- consecutive</a:t>
            </a:r>
          </a:p>
          <a:p>
            <a:pPr lvl="0"/>
            <a:r>
              <a:rPr lang="en-US"/>
              <a:t>- always in the same place</a:t>
            </a:r>
          </a:p>
          <a:p>
            <a:pPr lvl="0"/>
            <a:endParaRPr lang="en-US"/>
          </a:p>
          <a:p>
            <a:pPr lvl="0"/>
            <a:r>
              <a:rPr lang="en-US"/>
              <a:t>To keep the connection between the two systems of arrays we use particles ids</a:t>
            </a:r>
          </a:p>
          <a:p>
            <a:pPr lvl="0"/>
            <a:r>
              <a:rPr lang="en-US"/>
              <a:t>When particles are created, they are assigned a sequential id.</a:t>
            </a:r>
          </a:p>
          <a:p>
            <a:pPr lvl="0"/>
            <a:r>
              <a:rPr lang="en-US"/>
              <a:t>Since all the nodes of a body are created sequentially, we only need to store the id of the first node and we can retrieve the position within the Pinned Buffer</a:t>
            </a:r>
          </a:p>
          <a:p>
            <a:pPr lvl="0"/>
            <a:r>
              <a:rPr lang="en-US"/>
              <a:t>A more expensive approach would be to store for each particle the id (every particle… not negligible)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B0C2D7-143A-4241-963A-FE5FD4FF93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84B3D82-F42B-466B-9750-1CAD9E985443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6210B8-60E9-4977-B67F-6F6B2081F89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FF6DE0-4617-4BA5-885A-FBECE0B4471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7E856-FBC5-43DE-A9D2-ADC1856CADD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01D13DD-B189-4711-836C-3116F9B7906F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09AA7-F44E-4422-88E1-87A8582A57C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D19C1E-EFF1-4E88-8BCD-2B7CFB4FF0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B8B6A-4DB7-4232-AE4F-6B8FA263D5D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F1C857-1093-47C9-9834-6AB6F61BC059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2769D-86F5-4DDE-99A8-5B5D15C97EA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F2457-49CD-4B32-A343-7019BCAE6C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>This work regards the coupling of sph and fem methods for the numerical simulation of offshore structures in their interaction with sea waves, for exapmple…</a:t>
            </a:r>
          </a:p>
          <a:p>
            <a:pPr lvl="0"/>
            <a:endParaRPr lang="en-US"/>
          </a:p>
          <a:p>
            <a:pPr lvl="0"/>
            <a:r>
              <a:rPr lang="en-US"/>
              <a:t>We are talking of simulations where we are interested in the global behavior of the structure, for example the distribution of strain and stresses, the vibration modes and so on</a:t>
            </a:r>
          </a:p>
          <a:p>
            <a:pPr lvl="0"/>
            <a:endParaRPr lang="en-US"/>
          </a:p>
          <a:p>
            <a:pPr lvl="0"/>
            <a:r>
              <a:rPr lang="en-US"/>
              <a:t>That is some information useful for the design and study of the structure</a:t>
            </a:r>
          </a:p>
          <a:p>
            <a:pPr lvl="0"/>
            <a:endParaRPr lang="en-US"/>
          </a:p>
          <a:p>
            <a:pPr lvl="0"/>
            <a:r>
              <a:rPr lang="en-US"/>
              <a:t>And we want to make the coupled sph-fem model easy to setup and modify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458ED-2174-456A-AF40-8677F5B8A7C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DC778AE-4505-4237-82DD-1F6B8AD938C1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DA3C9A-A650-42A9-9395-41F9F9995FB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3C8F6-230D-41EE-87AF-C78FA92008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>So, to manage the SPH and the FEM analysis we are using respectively GPUSPH and Project Chrono</a:t>
            </a:r>
          </a:p>
          <a:p>
            <a:pPr lvl="0"/>
            <a:endParaRPr lang="en-US"/>
          </a:p>
          <a:p>
            <a:pPr lvl="0"/>
            <a:r>
              <a:rPr lang="en-US"/>
              <a:t>Yesterday we saw the presentation about all the features that GPUSPH offers, and of course the implementation on gpu and the good performances is important,</a:t>
            </a:r>
          </a:p>
          <a:p>
            <a:pPr lvl="0"/>
            <a:r>
              <a:rPr lang="en-US"/>
              <a:t>but what is also important here is that it has been validated for the simulation of ….</a:t>
            </a:r>
          </a:p>
          <a:p>
            <a:pPr lvl="0"/>
            <a:endParaRPr lang="en-US"/>
          </a:p>
          <a:p>
            <a:pPr lvl="0"/>
            <a:r>
              <a:rPr lang="en-US"/>
              <a:t>On the other hand..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12D00-4854-461D-8913-97BD11417F8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90FAB3A-CE5A-456D-8033-789DDAD0415E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264C8A-BE7E-40E7-8508-3F7B44EF9A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3F51E-808A-4D99-9B02-9418C48534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>A typical approach is to build a mesh with a tool</a:t>
            </a:r>
          </a:p>
          <a:p>
            <a:pPr lvl="0"/>
            <a:endParaRPr lang="en-US"/>
          </a:p>
          <a:p>
            <a:pPr lvl="0"/>
            <a:r>
              <a:rPr lang="en-US"/>
              <a:t>And then associate a sph description of the geometry</a:t>
            </a:r>
          </a:p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C8C7E-F9F7-4B08-A009-751E22C9B3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DD4F7DA-F28D-4BF5-A237-C01F621B8E31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6BF1F-AFD7-4233-AE01-4981005803E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714311-C7B6-48CC-B85A-0481E2F366A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863A5-1F76-4F25-898B-74664213B59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EA9BCA6-9B9F-4EE9-BB12-4931BC9EBBD4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2DB83-79ED-4EE9-94B7-B80EBA2B7A0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9D4B8E-A19C-48A6-8C05-7F4256FAC3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>Each geometry can have a FEM mesh associated and can be used by itself (we saw an example of a floating deformable box)</a:t>
            </a:r>
          </a:p>
          <a:p>
            <a:pPr lvl="0"/>
            <a:endParaRPr lang="en-US"/>
          </a:p>
          <a:p>
            <a:pPr lvl="0"/>
            <a:r>
              <a:rPr lang="en-US"/>
              <a:t>But our intention is to use those elements to assemble more complex structures</a:t>
            </a:r>
          </a:p>
          <a:p>
            <a:pPr lvl="0"/>
            <a:endParaRPr lang="en-US"/>
          </a:p>
          <a:p>
            <a:pPr lvl="0"/>
            <a:r>
              <a:rPr lang="en-US"/>
              <a:t>Say the joint has dynamics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23BB8-234F-46A2-A44A-3F80603AF0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3F5361A-342C-46F1-9DF7-42B1B63FE63A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F2FA3-1169-4B25-86C9-5450A5C745D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EC0358-7911-41C4-BDD9-F5895F1A34E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Talk about the  joint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814CB-30BD-43DB-B37B-B5B7FDCC9A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A2D7B95-4714-45CF-8501-4D77F703A3FD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E5FED4-1B17-489A-A5ED-DD96757BF63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27996-226D-4757-A05C-32913D2583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C1F1B-5556-493C-A8C3-CABBCDF2F6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82B0DB7-CEAB-4FF5-843F-1F5FC617CAAB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544BE-A6A9-4E0F-B14A-DC15CC7524A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68363" y="763588"/>
            <a:ext cx="60340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58A7C-2BCD-4D82-8F34-37CB1307C3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>We are building geometries in this way because we want to couple them with sph. Let us see if this is consistent under the FEM point of view.</a:t>
            </a:r>
          </a:p>
          <a:p>
            <a:pPr lvl="0"/>
            <a:endParaRPr lang="en-US"/>
          </a:p>
          <a:p>
            <a:pPr lvl="0"/>
            <a:r>
              <a:rPr lang="en-US"/>
              <a:t>Calibrating the number of elements we get this results</a:t>
            </a:r>
          </a:p>
          <a:p>
            <a:pPr lvl="0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9A77-EC9A-4A80-93F1-3126AB14C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031875"/>
            <a:ext cx="7559675" cy="21923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79978A-41B8-4478-AD0F-7DBFF9247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309938"/>
            <a:ext cx="7559675" cy="15208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C2CB0-79D3-4AE9-B388-E75B0E69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C1F5B-F110-4385-9B3D-A9DDA829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A8D95-07AC-48DF-8094-F258DB49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2B49F3-00C8-4075-A658-E82C59788A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EBC2-F591-4BAD-A917-30B1A23D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5B588-630B-470B-B3E4-26E577432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1ACC3-7B45-4F69-978B-C4A0B34E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2DFB0-7161-41F4-AE03-4607224E9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E14FC-3F69-4FAB-A87A-10933E0A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2FA32F-47FC-4821-9FDD-0C72080E4A7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2AEF5D-E00F-4DC0-A5AE-2C96072FB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50825"/>
            <a:ext cx="226695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B86011-0BC9-423F-B8AC-96DDB3B51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50825"/>
            <a:ext cx="6653212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E89D5-C7D7-46BC-8882-5421C6EA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03A06-C1B4-49B6-9118-865FC2AE4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E958F-2CC9-4AB8-9F8C-77F29920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D0A7AD-9078-4FB1-9AAC-9D622D65C5F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7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70549-B516-46BC-A647-2E625712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D778E-8AA5-4BEF-B6FB-F1B655368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EEC0D-195B-4CDF-9D04-E948E26A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222AF-9E4B-4EB7-9FB2-2348B6D4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E81FF-4298-4CCC-9570-56A8B2D2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716DD92-F8C4-4B91-B95F-E02F2FC6394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1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F11D3-78CE-4A29-AE15-79378EEFC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570038"/>
            <a:ext cx="8694737" cy="26209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6E9E4-369E-4BD9-97EB-1AC83D86F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4216400"/>
            <a:ext cx="8694737" cy="13779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817D0-7243-4295-B0DC-93AD0DA9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77947-462D-4BD5-8C9F-881A03DF2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F746B-DA79-47EE-9867-A8A236C7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C273FE-BDB9-42B3-B038-37A6C645D1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7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6FF3-46B0-4F72-822C-D3AAF349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F26E6-9104-40E4-A298-BF2DAF645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473200"/>
            <a:ext cx="4459287" cy="3654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4BB51-8380-4937-BEC7-60978224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473200"/>
            <a:ext cx="4460875" cy="3654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80475-B914-4911-95BA-1FF6C5E06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96CBF-827D-49E1-8FFD-AAD89421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67870-A657-4AED-8226-CE170FA1F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B99D4B-81EA-42DD-8FED-864F8F95740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3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2887B-8683-459A-B539-D7C47F1E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34963"/>
            <a:ext cx="8694737" cy="12176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1A2C1-9714-472B-9A89-5BC6FF48B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544638"/>
            <a:ext cx="4265612" cy="7572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F221C-422C-468D-8B7D-A2CFC64DD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301875"/>
            <a:ext cx="4265612" cy="338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9F126-C01F-4277-94FA-D9C0E4E1E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544638"/>
            <a:ext cx="4284662" cy="7572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C2837-812B-44B4-883F-C9E41F03B3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301875"/>
            <a:ext cx="4284662" cy="338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BA493-94B9-446E-91BD-1CE6C72BD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4DE94-A332-43BB-9DDD-314114E4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284A-8D36-48F5-9E94-41DBDAAF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FB7CA5-267B-4EE1-930C-805B2317AE8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8FDE0-114F-4DE3-BB47-1A33437D1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8FC3D-E4E3-4FDC-9661-C8084A09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957FE-18A6-4183-81F2-2998B5A28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496E4-5AFC-4564-A9A8-F3292109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7A97B9-5FA2-4622-8E5E-74B284342B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4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E6953E-2910-49D6-880C-4E5FA5846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410E53-3B2E-4E54-B755-1C885081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21D97-E18F-45EA-B341-E913D7E88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032E6A-F314-449D-B964-681515B19A3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5684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1A51-7B04-46EA-99B7-EBDB400AC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20688"/>
            <a:ext cx="3251200" cy="14700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B0097-ACF9-483C-97DB-3117899E9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906463"/>
            <a:ext cx="5102225" cy="44783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3BB86-E0EA-4EC2-A841-142C7FC07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890713"/>
            <a:ext cx="3251200" cy="35020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46417-0DD8-4820-B77D-3F57F004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71F0C-1BF3-4E79-AAF3-A37F8BB29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95AFC-DBC3-48F1-ADF2-6FA6B5BE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7F2B7D-1D75-4B47-8BEE-09E182069C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8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2188-457F-47FF-973F-CB4E6F06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20688"/>
            <a:ext cx="3251200" cy="14700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DF73-3F19-48B9-A177-C0FED8BB1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906463"/>
            <a:ext cx="5102225" cy="44783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C1AA1-2E2E-4046-9207-E17ABE29C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890713"/>
            <a:ext cx="3251200" cy="35020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BEF87-6855-4B9F-852F-249B1D635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22CC2-B381-4FF1-9407-73810224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05BDD-1CDC-44FA-B340-946539CD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C01248-D87E-4837-9A3F-3CED9FCB79C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3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76B309-C78B-44A8-A090-83F766267C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250920"/>
            <a:ext cx="9071640" cy="1051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D6BB8-64B6-4642-A073-48E5216AAA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473839"/>
            <a:ext cx="9071640" cy="36536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AF0D4-F243-4FE5-AE64-AA9FED5266A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5739120"/>
            <a:ext cx="2348280" cy="434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3DDB2-8508-4EAF-B8AA-5536CAC8CA5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5739120"/>
            <a:ext cx="3195000" cy="434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935A5-2031-4AD0-96AD-BFCE2B070EF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5739120"/>
            <a:ext cx="2348280" cy="434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6745C45F-EDCF-4484-BB92-233D2C4752DD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en-US" sz="489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</p:titleStyle>
    <p:bodyStyle>
      <a:lvl1pPr marL="0" marR="0" indent="0" rtl="0" hangingPunct="0">
        <a:spcBef>
          <a:spcPts val="1573"/>
        </a:spcBef>
        <a:spcAft>
          <a:spcPts val="0"/>
        </a:spcAft>
        <a:tabLst/>
        <a:defRPr lang="en-US" sz="355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F5F575-7B28-4910-8803-6160C8E272D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10000"/>
            <a:alphaModFix amt="50000"/>
          </a:blip>
          <a:srcRect/>
          <a:stretch>
            <a:fillRect/>
          </a:stretch>
        </p:blipFill>
        <p:spPr>
          <a:xfrm>
            <a:off x="17545" y="0"/>
            <a:ext cx="10063080" cy="629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50BABF-D5D1-4054-96F6-B855665D3F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920" y="2839320"/>
            <a:ext cx="9950040" cy="1536119"/>
          </a:xfrm>
        </p:spPr>
        <p:txBody>
          <a:bodyPr/>
          <a:lstStyle/>
          <a:p>
            <a:pPr lvl="0"/>
            <a:r>
              <a:rPr lang="en-US" sz="3200"/>
              <a:t>Coupling SPH and FEM analysis in GPUSPH for the study and design of offshore platforms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68CB6-C0C0-4010-A0A8-98DACFB855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t="9723"/>
          <a:stretch/>
        </p:blipFill>
        <p:spPr>
          <a:xfrm>
            <a:off x="176775" y="0"/>
            <a:ext cx="2613240" cy="12382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B8843F-B92F-479C-B44C-9000A8BE80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06424" y="5333775"/>
            <a:ext cx="3519360" cy="1269360"/>
          </a:xfrm>
        </p:spPr>
        <p:txBody>
          <a:bodyPr/>
          <a:lstStyle/>
          <a:p>
            <a:pPr lvl="0" algn="ctr"/>
            <a:r>
              <a:rPr lang="en-US" sz="2000" dirty="0">
                <a:latin typeface="+mj-lt"/>
              </a:rPr>
              <a:t>Vito Zago</a:t>
            </a:r>
          </a:p>
          <a:p>
            <a:pPr lvl="0" algn="ctr"/>
            <a:r>
              <a:rPr lang="en-US" sz="2000" dirty="0">
                <a:latin typeface="+mj-lt"/>
              </a:rPr>
              <a:t> R. A. Dalrymple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F27A42-121B-437D-9F5A-0DD756BDE4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77719" y="5357700"/>
            <a:ext cx="3519360" cy="1269360"/>
          </a:xfrm>
        </p:spPr>
        <p:txBody>
          <a:bodyPr/>
          <a:lstStyle/>
          <a:p>
            <a:pPr algn="ctr"/>
            <a:r>
              <a:rPr lang="en-US" sz="2000" dirty="0">
                <a:latin typeface="+mj-lt"/>
              </a:rPr>
              <a:t>G. </a:t>
            </a:r>
            <a:r>
              <a:rPr lang="en-US" sz="2000" dirty="0" err="1">
                <a:latin typeface="+mj-lt"/>
              </a:rPr>
              <a:t>Bilotta</a:t>
            </a:r>
            <a:r>
              <a:rPr lang="en-US" sz="2000" dirty="0">
                <a:latin typeface="+mj-lt"/>
              </a:rPr>
              <a:t>, A. Cappello</a:t>
            </a:r>
          </a:p>
          <a:p>
            <a:pPr algn="ctr"/>
            <a:r>
              <a:rPr lang="en-US" sz="2000" dirty="0">
                <a:latin typeface="+mj-lt"/>
              </a:rPr>
              <a:t>G. </a:t>
            </a:r>
            <a:r>
              <a:rPr lang="en-US" sz="2000" dirty="0" err="1">
                <a:latin typeface="+mj-lt"/>
              </a:rPr>
              <a:t>Ganci</a:t>
            </a:r>
            <a:r>
              <a:rPr lang="en-US" sz="2000" dirty="0">
                <a:latin typeface="+mj-lt"/>
              </a:rPr>
              <a:t>, C. Del Negro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963B43-EAB9-49EF-9B48-FF1E870D05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20348" y="5574240"/>
            <a:ext cx="2239200" cy="537840"/>
          </a:xfrm>
        </p:spPr>
        <p:txBody>
          <a:bodyPr/>
          <a:lstStyle/>
          <a:p>
            <a:pPr lvl="0" algn="ctr"/>
            <a:r>
              <a:rPr lang="en-US" sz="2000" dirty="0">
                <a:latin typeface="+mj-lt"/>
              </a:rPr>
              <a:t>A. </a:t>
            </a:r>
            <a:r>
              <a:rPr lang="en-US" sz="2000" dirty="0" err="1">
                <a:latin typeface="+mj-lt"/>
              </a:rPr>
              <a:t>Hérault</a:t>
            </a:r>
            <a:endParaRPr lang="en-US" sz="2000" dirty="0"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1D08A0-65F5-4B75-A465-1EF3D5D285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06641" y="5602320"/>
            <a:ext cx="2560319" cy="283680"/>
          </a:xfrm>
        </p:spPr>
        <p:txBody>
          <a:bodyPr/>
          <a:lstStyle/>
          <a:p>
            <a:pPr algn="ctr"/>
            <a:r>
              <a:rPr lang="en-US" sz="2000" dirty="0">
                <a:latin typeface="+mj-lt"/>
              </a:rPr>
              <a:t>N. Al </a:t>
            </a:r>
            <a:r>
              <a:rPr lang="en-US" sz="2000" dirty="0" err="1">
                <a:latin typeface="+mj-lt"/>
              </a:rPr>
              <a:t>Mashaan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50344-ED44-48AF-B049-AC9ABC5087F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18285" y="2225556"/>
            <a:ext cx="6357235" cy="35765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F38EB-3B47-4481-AE2B-D6679148B8DF}"/>
              </a:ext>
            </a:extLst>
          </p:cNvPr>
          <p:cNvSpPr txBox="1"/>
          <p:nvPr/>
        </p:nvSpPr>
        <p:spPr>
          <a:xfrm>
            <a:off x="365760" y="1391040"/>
            <a:ext cx="6252651" cy="40397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lvl="0" hangingPunct="0">
              <a:lnSpc>
                <a:spcPct val="100000"/>
              </a:lnSpc>
              <a:spcBef>
                <a:spcPts val="1573"/>
              </a:spcBef>
              <a:buNone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GPUSPH by default uses a second order predictor corrector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CECEFB-3DB8-471B-A8DE-863E6979CC58}"/>
              </a:ext>
            </a:extLst>
          </p:cNvPr>
          <p:cNvSpPr txBox="1"/>
          <p:nvPr/>
        </p:nvSpPr>
        <p:spPr>
          <a:xfrm>
            <a:off x="205105" y="2089818"/>
            <a:ext cx="3286980" cy="384806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During the predictor phase the state is integrated by half step and the forces are computed</a:t>
            </a:r>
          </a:p>
          <a:p>
            <a:pPr marL="342900" lvl="0" indent="-342900" hangingPunct="0">
              <a:buFontTx/>
              <a:buChar char="-"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During the corrector phase, the old state is updated using the forces at half step</a:t>
            </a:r>
          </a:p>
          <a:p>
            <a:pPr marL="342900" lvl="0" indent="-342900" hangingPunct="0">
              <a:buFontTx/>
              <a:buChar char="-"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FEM can be executed either as predictor corrector, single step or every n iterations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3FDB35-30E9-44D1-813E-3B4B338730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4422B-0FC7-44F8-B9C8-6E1D913682C7}"/>
              </a:ext>
            </a:extLst>
          </p:cNvPr>
          <p:cNvSpPr txBox="1">
            <a:spLocks/>
          </p:cNvSpPr>
          <p:nvPr/>
        </p:nvSpPr>
        <p:spPr>
          <a:xfrm>
            <a:off x="350520" y="156569"/>
            <a:ext cx="9071640" cy="65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ctr" rtl="0" hangingPunct="0">
              <a:tabLst/>
              <a:defRPr lang="en-US" sz="48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GPUSPH integration scheme</a:t>
            </a:r>
            <a:endParaRPr lang="en-GB" sz="4000" dirty="0">
              <a:solidFill>
                <a:srgbClr val="740099"/>
              </a:solidFill>
              <a:latin typeface="Liberation Serif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7E7FB2E-0171-4AF8-B03F-C5D2E3713D52}"/>
              </a:ext>
            </a:extLst>
          </p:cNvPr>
          <p:cNvSpPr/>
          <p:nvPr/>
        </p:nvSpPr>
        <p:spPr>
          <a:xfrm>
            <a:off x="5813280" y="1188719"/>
            <a:ext cx="4186799" cy="4846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FCBE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6CE5B71-41F5-4AD1-B290-050F8545595D}"/>
              </a:ext>
            </a:extLst>
          </p:cNvPr>
          <p:cNvSpPr/>
          <p:nvPr/>
        </p:nvSpPr>
        <p:spPr>
          <a:xfrm>
            <a:off x="418320" y="1188719"/>
            <a:ext cx="4206240" cy="4846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D6D6D6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7B8081B-E054-46DD-9C53-1C26832117FE}"/>
              </a:ext>
            </a:extLst>
          </p:cNvPr>
          <p:cNvSpPr/>
          <p:nvPr/>
        </p:nvSpPr>
        <p:spPr>
          <a:xfrm>
            <a:off x="5885280" y="1737359"/>
            <a:ext cx="4023360" cy="600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Compute forces at step 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8032F-F16D-4071-BFFD-2B7A4D9C2CC1}"/>
              </a:ext>
            </a:extLst>
          </p:cNvPr>
          <p:cNvSpPr txBox="1"/>
          <p:nvPr/>
        </p:nvSpPr>
        <p:spPr>
          <a:xfrm>
            <a:off x="2086560" y="1280159"/>
            <a:ext cx="822960" cy="365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CPU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D6ECA-2A85-4502-B342-15A905B0F248}"/>
              </a:ext>
            </a:extLst>
          </p:cNvPr>
          <p:cNvSpPr txBox="1"/>
          <p:nvPr/>
        </p:nvSpPr>
        <p:spPr>
          <a:xfrm>
            <a:off x="7564320" y="1280159"/>
            <a:ext cx="822960" cy="365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GPU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2479AC7-A610-4216-83A9-419E86174FDA}"/>
              </a:ext>
            </a:extLst>
          </p:cNvPr>
          <p:cNvSpPr/>
          <p:nvPr/>
        </p:nvSpPr>
        <p:spPr>
          <a:xfrm>
            <a:off x="509760" y="2377439"/>
            <a:ext cx="4023360" cy="914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Apply forces to nodes,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STORE initial node pos and vel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 and compute FEA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49D418-8854-4BCF-B94D-5E9C8A881D6A}"/>
              </a:ext>
            </a:extLst>
          </p:cNvPr>
          <p:cNvSpPr/>
          <p:nvPr/>
        </p:nvSpPr>
        <p:spPr>
          <a:xfrm>
            <a:off x="5904719" y="3072960"/>
            <a:ext cx="4023360" cy="54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Integrate SPH, apply </a:t>
            </a:r>
            <a:r>
              <a:rPr lang="en-US" sz="2000" dirty="0" err="1">
                <a:highlight>
                  <a:scrgbClr r="0" g="0" b="0">
                    <a:alpha val="0"/>
                  </a:scrgbClr>
                </a:highlight>
                <a:latin typeface="+mj-lt"/>
              </a:rPr>
              <a:t>disp</a:t>
            </a: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 and 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030D1-B684-40D8-A033-056FB24336B7}"/>
              </a:ext>
            </a:extLst>
          </p:cNvPr>
          <p:cNvSpPr txBox="1"/>
          <p:nvPr/>
        </p:nvSpPr>
        <p:spPr>
          <a:xfrm rot="5400000">
            <a:off x="-303481" y="2381874"/>
            <a:ext cx="109728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Predictor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159676-818C-4CB6-A3B5-07BAC70CCAEE}"/>
              </a:ext>
            </a:extLst>
          </p:cNvPr>
          <p:cNvSpPr txBox="1"/>
          <p:nvPr/>
        </p:nvSpPr>
        <p:spPr>
          <a:xfrm rot="5400000">
            <a:off x="-499679" y="4939199"/>
            <a:ext cx="1463039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Corrector</a:t>
            </a: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6E093073-BE49-4855-AC48-E70991E0479B}"/>
              </a:ext>
            </a:extLst>
          </p:cNvPr>
          <p:cNvSpPr/>
          <p:nvPr/>
        </p:nvSpPr>
        <p:spPr>
          <a:xfrm>
            <a:off x="418320" y="3749040"/>
            <a:ext cx="9581760" cy="0"/>
          </a:xfrm>
          <a:prstGeom prst="line">
            <a:avLst/>
          </a:prstGeom>
          <a:noFill/>
          <a:ln w="0">
            <a:solidFill>
              <a:srgbClr val="000000"/>
            </a:solidFill>
            <a:custDash>
              <a:ds d="720000" sp="100000"/>
              <a:ds d="720000" sp="100000"/>
              <a:ds d="575433" sp="100000"/>
            </a:custDash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DAA149-6244-4C09-A495-6F35CAAC2265}"/>
              </a:ext>
            </a:extLst>
          </p:cNvPr>
          <p:cNvSpPr/>
          <p:nvPr/>
        </p:nvSpPr>
        <p:spPr>
          <a:xfrm>
            <a:off x="5888160" y="3840479"/>
            <a:ext cx="4023360" cy="640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Compute forces at step n*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9115315-35CC-4561-AAF7-AEAC65E0D749}"/>
              </a:ext>
            </a:extLst>
          </p:cNvPr>
          <p:cNvSpPr/>
          <p:nvPr/>
        </p:nvSpPr>
        <p:spPr>
          <a:xfrm rot="10800000">
            <a:off x="4039920" y="2083680"/>
            <a:ext cx="440640" cy="274320"/>
          </a:xfrm>
          <a:custGeom>
            <a:avLst>
              <a:gd name="f0" fmla="val 15287"/>
              <a:gd name="f1" fmla="val 3685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6699CC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3EF9D0E-B239-4044-BEF3-2B0603592BAC}"/>
              </a:ext>
            </a:extLst>
          </p:cNvPr>
          <p:cNvSpPr/>
          <p:nvPr/>
        </p:nvSpPr>
        <p:spPr>
          <a:xfrm>
            <a:off x="4114800" y="1849319"/>
            <a:ext cx="1770480" cy="25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6699CC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Forces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C8E1797-152C-47DF-9977-F625E4FCECBE}"/>
              </a:ext>
            </a:extLst>
          </p:cNvPr>
          <p:cNvSpPr/>
          <p:nvPr/>
        </p:nvSpPr>
        <p:spPr>
          <a:xfrm>
            <a:off x="4546800" y="2533320"/>
            <a:ext cx="1645920" cy="25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6699CC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Displacements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C08816C-50CF-4367-BF84-48FF6F2DA239}"/>
              </a:ext>
            </a:extLst>
          </p:cNvPr>
          <p:cNvSpPr/>
          <p:nvPr/>
        </p:nvSpPr>
        <p:spPr>
          <a:xfrm rot="10800000">
            <a:off x="5839919" y="2767680"/>
            <a:ext cx="440640" cy="274320"/>
          </a:xfrm>
          <a:custGeom>
            <a:avLst>
              <a:gd name="f0" fmla="val 14522"/>
              <a:gd name="f1" fmla="val 4161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6699CC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5733E1-AB6F-4ABB-B7BB-00CCFFEF4386}"/>
              </a:ext>
            </a:extLst>
          </p:cNvPr>
          <p:cNvSpPr/>
          <p:nvPr/>
        </p:nvSpPr>
        <p:spPr>
          <a:xfrm rot="10800000">
            <a:off x="4039920" y="4243680"/>
            <a:ext cx="440640" cy="274320"/>
          </a:xfrm>
          <a:custGeom>
            <a:avLst>
              <a:gd name="f0" fmla="val 15287"/>
              <a:gd name="f1" fmla="val 3685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6699CC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AFDFC4-A7B0-43A8-A78C-8745267F5EE8}"/>
              </a:ext>
            </a:extLst>
          </p:cNvPr>
          <p:cNvSpPr/>
          <p:nvPr/>
        </p:nvSpPr>
        <p:spPr>
          <a:xfrm>
            <a:off x="4114800" y="4009319"/>
            <a:ext cx="1770480" cy="25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6699CC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Forces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C702CF2-15C5-4F1B-ABAD-BFF7D2BFF43E}"/>
              </a:ext>
            </a:extLst>
          </p:cNvPr>
          <p:cNvSpPr/>
          <p:nvPr/>
        </p:nvSpPr>
        <p:spPr>
          <a:xfrm>
            <a:off x="4546800" y="4693320"/>
            <a:ext cx="1645920" cy="25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6699CC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Displacements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3AFE72-4FED-4B5B-A375-3EFCAAC882AA}"/>
              </a:ext>
            </a:extLst>
          </p:cNvPr>
          <p:cNvSpPr/>
          <p:nvPr/>
        </p:nvSpPr>
        <p:spPr>
          <a:xfrm rot="10800000">
            <a:off x="5839919" y="4927680"/>
            <a:ext cx="440640" cy="274320"/>
          </a:xfrm>
          <a:custGeom>
            <a:avLst>
              <a:gd name="f0" fmla="val 14522"/>
              <a:gd name="f1" fmla="val 4161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6699CC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DDD6D2E-3A41-427E-8AC8-8E850CC7B18A}"/>
              </a:ext>
            </a:extLst>
          </p:cNvPr>
          <p:cNvSpPr/>
          <p:nvPr/>
        </p:nvSpPr>
        <p:spPr>
          <a:xfrm>
            <a:off x="5904719" y="5232960"/>
            <a:ext cx="4023360" cy="54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Integrate SPH, apply </a:t>
            </a:r>
            <a:r>
              <a:rPr lang="en-US" sz="2000" dirty="0" err="1">
                <a:highlight>
                  <a:scrgbClr r="0" g="0" b="0">
                    <a:alpha val="0"/>
                  </a:scrgbClr>
                </a:highlight>
                <a:latin typeface="+mj-lt"/>
              </a:rPr>
              <a:t>disp</a:t>
            </a: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 and vel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CBF00AC-76BB-4642-B282-4AFCFB065F35}"/>
              </a:ext>
            </a:extLst>
          </p:cNvPr>
          <p:cNvSpPr/>
          <p:nvPr/>
        </p:nvSpPr>
        <p:spPr>
          <a:xfrm>
            <a:off x="509760" y="4537440"/>
            <a:ext cx="4023360" cy="914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Apply forces to nodes,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RESTORE initial node pos and vel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 and compute FEA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091CB18-749C-4B32-9653-A209765DEBC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3CD6990-6689-4A22-A270-A94FBA011647}"/>
              </a:ext>
            </a:extLst>
          </p:cNvPr>
          <p:cNvSpPr txBox="1">
            <a:spLocks/>
          </p:cNvSpPr>
          <p:nvPr/>
        </p:nvSpPr>
        <p:spPr>
          <a:xfrm>
            <a:off x="350520" y="156569"/>
            <a:ext cx="9071640" cy="65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ctr" rtl="0" hangingPunct="0">
              <a:tabLst/>
              <a:defRPr lang="en-US" sz="48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FEM-SPH Integration step</a:t>
            </a:r>
            <a:endParaRPr lang="en-GB" sz="4000" dirty="0">
              <a:solidFill>
                <a:srgbClr val="740099"/>
              </a:solidFill>
              <a:latin typeface="Liberation Serif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C420B0A-AE9A-4F63-B1B2-8244739CF5A4}"/>
              </a:ext>
            </a:extLst>
          </p:cNvPr>
          <p:cNvSpPr/>
          <p:nvPr/>
        </p:nvSpPr>
        <p:spPr>
          <a:xfrm>
            <a:off x="4727520" y="1656719"/>
            <a:ext cx="5056560" cy="30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FCBE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0A1E9FE-9964-444E-BF55-2E9CFEB513D5}"/>
              </a:ext>
            </a:extLst>
          </p:cNvPr>
          <p:cNvSpPr/>
          <p:nvPr/>
        </p:nvSpPr>
        <p:spPr>
          <a:xfrm>
            <a:off x="382320" y="1656719"/>
            <a:ext cx="3275279" cy="30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D6D6D6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318A3-6322-49A4-A751-AE9B5E310A12}"/>
              </a:ext>
            </a:extLst>
          </p:cNvPr>
          <p:cNvSpPr txBox="1"/>
          <p:nvPr/>
        </p:nvSpPr>
        <p:spPr>
          <a:xfrm>
            <a:off x="1546560" y="1748160"/>
            <a:ext cx="822960" cy="365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CPU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FB1F80-1C58-4B6B-85CD-A76A28DA7634}"/>
              </a:ext>
            </a:extLst>
          </p:cNvPr>
          <p:cNvSpPr txBox="1"/>
          <p:nvPr/>
        </p:nvSpPr>
        <p:spPr>
          <a:xfrm>
            <a:off x="6844320" y="1748160"/>
            <a:ext cx="822960" cy="365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GPU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6BE9B21-3C2E-4554-812A-D3E497E6BDC4}"/>
              </a:ext>
            </a:extLst>
          </p:cNvPr>
          <p:cNvSpPr/>
          <p:nvPr/>
        </p:nvSpPr>
        <p:spPr>
          <a:xfrm>
            <a:off x="678960" y="3566160"/>
            <a:ext cx="2338560" cy="928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50E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FEM System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(Project Chrono)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F6C9741-DF0B-42B0-993C-69382DCD8FCD}"/>
              </a:ext>
            </a:extLst>
          </p:cNvPr>
          <p:cNvSpPr/>
          <p:nvPr/>
        </p:nvSpPr>
        <p:spPr>
          <a:xfrm>
            <a:off x="5358960" y="3657600"/>
            <a:ext cx="4186799" cy="83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CC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SPH System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6F2C7AF-AA1A-4BA2-AE57-6FCB97BB708C}"/>
              </a:ext>
            </a:extLst>
          </p:cNvPr>
          <p:cNvSpPr/>
          <p:nvPr/>
        </p:nvSpPr>
        <p:spPr>
          <a:xfrm>
            <a:off x="3087360" y="3566160"/>
            <a:ext cx="2194560" cy="1016640"/>
          </a:xfrm>
          <a:custGeom>
            <a:avLst>
              <a:gd name="f0" fmla="val 4609"/>
              <a:gd name="f1" fmla="val 326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10800"/>
              <a:gd name="f10" fmla="pin 0 f1 10800"/>
              <a:gd name="f11" fmla="val f9"/>
              <a:gd name="f12" fmla="val f10"/>
              <a:gd name="f13" fmla="+- 21600 0 f9"/>
              <a:gd name="f14" fmla="+- 21600 0 f10"/>
              <a:gd name="f15" fmla="+- 10800 0 f10"/>
              <a:gd name="f16" fmla="*/ f9 f7 1"/>
              <a:gd name="f17" fmla="*/ f10 f8 1"/>
              <a:gd name="f18" fmla="*/ f9 f15 1"/>
              <a:gd name="f19" fmla="*/ f14 f8 1"/>
              <a:gd name="f20" fmla="*/ f12 f8 1"/>
              <a:gd name="f21" fmla="*/ f18 1 10800"/>
              <a:gd name="f22" fmla="+- 21600 0 f21"/>
              <a:gd name="f23" fmla="*/ f21 f7 1"/>
              <a:gd name="f24" fmla="*/ f22 f7 1"/>
            </a:gdLst>
            <a:ahLst>
              <a:ahXY gdRefX="f0" minX="f4" maxX="f6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0" r="f24" b="f19"/>
            <a:pathLst>
              <a:path w="21600" h="21600">
                <a:moveTo>
                  <a:pt x="f4" y="f6"/>
                </a:moveTo>
                <a:lnTo>
                  <a:pt x="f11" y="f4"/>
                </a:lnTo>
                <a:lnTo>
                  <a:pt x="f11" y="f12"/>
                </a:lnTo>
                <a:lnTo>
                  <a:pt x="f13" y="f12"/>
                </a:lnTo>
                <a:lnTo>
                  <a:pt x="f13" y="f4"/>
                </a:lnTo>
                <a:lnTo>
                  <a:pt x="f5" y="f6"/>
                </a:lnTo>
                <a:lnTo>
                  <a:pt x="f13" y="f5"/>
                </a:lnTo>
                <a:lnTo>
                  <a:pt x="f13" y="f14"/>
                </a:lnTo>
                <a:lnTo>
                  <a:pt x="f11" y="f14"/>
                </a:lnTo>
                <a:lnTo>
                  <a:pt x="f11" y="f5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Pinned Buffer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(#nodes)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1E9906-6D0E-40A0-BC6A-DE78A5961BEF}"/>
              </a:ext>
            </a:extLst>
          </p:cNvPr>
          <p:cNvSpPr/>
          <p:nvPr/>
        </p:nvSpPr>
        <p:spPr>
          <a:xfrm>
            <a:off x="543600" y="2286000"/>
            <a:ext cx="2801520" cy="523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B2B2B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Arrays to store vel and pos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7BB1761-58E4-4753-975E-1732A07B468A}"/>
              </a:ext>
            </a:extLst>
          </p:cNvPr>
          <p:cNvSpPr/>
          <p:nvPr/>
        </p:nvSpPr>
        <p:spPr>
          <a:xfrm rot="5400000">
            <a:off x="1649701" y="2905739"/>
            <a:ext cx="505799" cy="548640"/>
          </a:xfrm>
          <a:custGeom>
            <a:avLst>
              <a:gd name="f0" fmla="val 7005"/>
              <a:gd name="f1" fmla="val 5594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10800"/>
              <a:gd name="f10" fmla="pin 0 f1 10800"/>
              <a:gd name="f11" fmla="val f9"/>
              <a:gd name="f12" fmla="val f10"/>
              <a:gd name="f13" fmla="+- 21600 0 f9"/>
              <a:gd name="f14" fmla="+- 21600 0 f10"/>
              <a:gd name="f15" fmla="+- 10800 0 f10"/>
              <a:gd name="f16" fmla="*/ f9 f7 1"/>
              <a:gd name="f17" fmla="*/ f10 f8 1"/>
              <a:gd name="f18" fmla="*/ f9 f15 1"/>
              <a:gd name="f19" fmla="*/ f14 f8 1"/>
              <a:gd name="f20" fmla="*/ f12 f8 1"/>
              <a:gd name="f21" fmla="*/ f18 1 10800"/>
              <a:gd name="f22" fmla="+- 21600 0 f21"/>
              <a:gd name="f23" fmla="*/ f21 f7 1"/>
              <a:gd name="f24" fmla="*/ f22 f7 1"/>
            </a:gdLst>
            <a:ahLst>
              <a:ahXY gdRefX="f0" minX="f4" maxX="f6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0" r="f24" b="f19"/>
            <a:pathLst>
              <a:path w="21600" h="21600">
                <a:moveTo>
                  <a:pt x="f4" y="f6"/>
                </a:moveTo>
                <a:lnTo>
                  <a:pt x="f11" y="f4"/>
                </a:lnTo>
                <a:lnTo>
                  <a:pt x="f11" y="f12"/>
                </a:lnTo>
                <a:lnTo>
                  <a:pt x="f13" y="f12"/>
                </a:lnTo>
                <a:lnTo>
                  <a:pt x="f13" y="f4"/>
                </a:lnTo>
                <a:lnTo>
                  <a:pt x="f5" y="f6"/>
                </a:lnTo>
                <a:lnTo>
                  <a:pt x="f13" y="f5"/>
                </a:lnTo>
                <a:lnTo>
                  <a:pt x="f13" y="f14"/>
                </a:lnTo>
                <a:lnTo>
                  <a:pt x="f11" y="f14"/>
                </a:lnTo>
                <a:lnTo>
                  <a:pt x="f11" y="f5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B2BE58-6448-455E-9B5F-1040ED7BA791}"/>
              </a:ext>
            </a:extLst>
          </p:cNvPr>
          <p:cNvSpPr/>
          <p:nvPr/>
        </p:nvSpPr>
        <p:spPr>
          <a:xfrm>
            <a:off x="6400799" y="3088800"/>
            <a:ext cx="2926079" cy="274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B2B2B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First nodes indices (# bodies)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8A9AE3-1826-410E-AED2-7CAD04D7505F}"/>
              </a:ext>
            </a:extLst>
          </p:cNvPr>
          <p:cNvSpPr/>
          <p:nvPr/>
        </p:nvSpPr>
        <p:spPr>
          <a:xfrm>
            <a:off x="4846320" y="2178000"/>
            <a:ext cx="4846320" cy="274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B2B2B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Nodes assoc. to deformable parts (#def parts x 4)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E166080-6414-410F-816B-A055F7A97FDD}"/>
              </a:ext>
            </a:extLst>
          </p:cNvPr>
          <p:cNvSpPr/>
          <p:nvPr/>
        </p:nvSpPr>
        <p:spPr>
          <a:xfrm>
            <a:off x="5412240" y="2468880"/>
            <a:ext cx="365760" cy="1144080"/>
          </a:xfrm>
          <a:custGeom>
            <a:avLst>
              <a:gd name="f0" fmla="val 18532"/>
              <a:gd name="f1" fmla="val 4438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E4AC51F-9958-4518-9A81-CD8C1B443D49}"/>
              </a:ext>
            </a:extLst>
          </p:cNvPr>
          <p:cNvSpPr/>
          <p:nvPr/>
        </p:nvSpPr>
        <p:spPr>
          <a:xfrm>
            <a:off x="6420600" y="3383280"/>
            <a:ext cx="365760" cy="230040"/>
          </a:xfrm>
          <a:custGeom>
            <a:avLst>
              <a:gd name="f0" fmla="val 6345"/>
              <a:gd name="f1" fmla="val 4481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955E679-2826-4EFA-A3F5-1541FDD8BE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6680" y="1149840"/>
            <a:ext cx="9437400" cy="446400"/>
          </a:xfrm>
        </p:spPr>
        <p:txBody>
          <a:bodyPr/>
          <a:lstStyle/>
          <a:p>
            <a:pPr lvl="0" algn="l"/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CPU and GPU exchange data up to 4 times per timestep→ transfers must be efficient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04DCB6D-3864-4A54-B88C-F61A5DD0E0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5240" y="4857120"/>
            <a:ext cx="9528840" cy="1269360"/>
          </a:xfrm>
        </p:spPr>
        <p:txBody>
          <a:bodyPr/>
          <a:lstStyle/>
          <a:p>
            <a:pPr marL="342900" indent="-342900" algn="l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All particles (included FEM nodes representative) have sequential index, and particles belonging to the same body are consecutive.</a:t>
            </a:r>
          </a:p>
          <a:p>
            <a:pPr marL="342900" indent="-342900" algn="l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The nodes in the mesh are ordered so that the nodes belonging to an element can be obtained from a subset of them → less memory consumption on device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EE8181B-74B5-4D57-B82D-59D8BAA6D3D2}"/>
              </a:ext>
            </a:extLst>
          </p:cNvPr>
          <p:cNvSpPr/>
          <p:nvPr/>
        </p:nvSpPr>
        <p:spPr>
          <a:xfrm>
            <a:off x="5824800" y="2548800"/>
            <a:ext cx="3044880" cy="274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B2B2B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First</a:t>
            </a: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def parts indices (# bodies)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05B0AD7-2EF9-412D-B75C-E0831BC7B4BF}"/>
              </a:ext>
            </a:extLst>
          </p:cNvPr>
          <p:cNvSpPr/>
          <p:nvPr/>
        </p:nvSpPr>
        <p:spPr>
          <a:xfrm>
            <a:off x="5852160" y="2834640"/>
            <a:ext cx="365760" cy="778320"/>
          </a:xfrm>
          <a:custGeom>
            <a:avLst>
              <a:gd name="f0" fmla="val 17026"/>
              <a:gd name="f1" fmla="val 4162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6699CC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C94B4E-8CAC-4D96-8C69-65E9B2C6CE6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2BAD59-FBA8-40A4-85B5-E190CB6498A6}"/>
              </a:ext>
            </a:extLst>
          </p:cNvPr>
          <p:cNvSpPr txBox="1">
            <a:spLocks/>
          </p:cNvSpPr>
          <p:nvPr/>
        </p:nvSpPr>
        <p:spPr>
          <a:xfrm>
            <a:off x="350520" y="156569"/>
            <a:ext cx="9071640" cy="65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ctr" rtl="0" hangingPunct="0">
              <a:tabLst/>
              <a:defRPr lang="en-US" sz="48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Data management</a:t>
            </a:r>
            <a:endParaRPr lang="en-GB" sz="4000" dirty="0">
              <a:solidFill>
                <a:srgbClr val="740099"/>
              </a:solidFill>
              <a:latin typeface="Liberation Serif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932E0D-2715-438D-BFB3-F8027ED7E96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50520"/>
            <a:ext cx="10080000" cy="564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82E8AF-DCD7-4FDA-9C4C-E806248C1F8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122771-087D-4EB7-AC11-575E55692177}"/>
              </a:ext>
            </a:extLst>
          </p:cNvPr>
          <p:cNvSpPr txBox="1">
            <a:spLocks/>
          </p:cNvSpPr>
          <p:nvPr/>
        </p:nvSpPr>
        <p:spPr>
          <a:xfrm>
            <a:off x="350520" y="156569"/>
            <a:ext cx="9071640" cy="65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ctr" rtl="0" hangingPunct="0">
              <a:tabLst/>
              <a:defRPr lang="en-US" sz="48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Simulation of a platform</a:t>
            </a:r>
            <a:endParaRPr lang="en-GB" sz="4000" dirty="0">
              <a:solidFill>
                <a:srgbClr val="740099"/>
              </a:solidFill>
              <a:latin typeface="Liberation Serif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C174EA-C122-494F-810A-A757E8D1B3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6680" y="167040"/>
            <a:ext cx="9071640" cy="655920"/>
          </a:xfrm>
        </p:spPr>
        <p:txBody>
          <a:bodyPr/>
          <a:lstStyle/>
          <a:p>
            <a:pPr lvl="0"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Conclusions and future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753F1-AB30-436F-8BDC-4EFD6E2F3095}"/>
              </a:ext>
            </a:extLst>
          </p:cNvPr>
          <p:cNvSpPr txBox="1"/>
          <p:nvPr/>
        </p:nvSpPr>
        <p:spPr>
          <a:xfrm>
            <a:off x="274680" y="1463039"/>
            <a:ext cx="9143640" cy="422335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We added support for deformable bodies in GPUSPH</a:t>
            </a: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  <a:tabLst/>
            </a:pPr>
            <a:endParaRPr lang="en-US" sz="2400" dirty="0">
              <a:highlight>
                <a:scrgbClr r="0" g="0" b="0">
                  <a:alpha val="0"/>
                </a:scrgbClr>
              </a:highlight>
              <a:latin typeface="+mj-lt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FEM meshes are created within GPUSPH and are automatically associated to their SPH description</a:t>
            </a: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  <a:tabLst/>
            </a:pPr>
            <a:endParaRPr lang="en-US" sz="2400" dirty="0">
              <a:highlight>
                <a:scrgbClr r="0" g="0" b="0">
                  <a:alpha val="0"/>
                </a:scrgbClr>
              </a:highlight>
              <a:latin typeface="+mj-lt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Deformable bodies can be coupled to create more complex geometries</a:t>
            </a: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  <a:tabLst/>
            </a:pPr>
            <a:endParaRPr lang="en-US" sz="2400" dirty="0">
              <a:highlight>
                <a:scrgbClr r="0" g="0" b="0">
                  <a:alpha val="0"/>
                </a:scrgbClr>
              </a:highlight>
              <a:latin typeface="+mj-lt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The coupled model will be adjusted and validated using a scaled physical model of a four-legged platform performed at Kuwait Institute for Scientific Research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FB6C1-7218-4C7A-AF01-04049F209E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FA3FC-2E63-42EA-BDE0-08EF98016B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520" y="156569"/>
            <a:ext cx="9071640" cy="655920"/>
          </a:xfrm>
        </p:spPr>
        <p:txBody>
          <a:bodyPr anchor="t"/>
          <a:lstStyle/>
          <a:p>
            <a:pPr lvl="0"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The 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83F91-74ED-48C2-9A7D-093B225A35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0520" y="1088160"/>
            <a:ext cx="5531040" cy="4469760"/>
          </a:xfrm>
        </p:spPr>
        <p:txBody>
          <a:bodyPr/>
          <a:lstStyle/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Numerical simulation of offshore structures and sea waves</a:t>
            </a:r>
          </a:p>
          <a:p>
            <a:pPr marL="800100" lvl="2" indent="-342900" hangingPunct="0">
              <a:spcBef>
                <a:spcPts val="1573"/>
              </a:spcBef>
              <a:buSzPct val="75000"/>
            </a:pPr>
            <a:r>
              <a:rPr lang="en-US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offshore platforms;</a:t>
            </a:r>
          </a:p>
          <a:p>
            <a:pPr marL="800100" lvl="2" indent="-342900" hangingPunct="0">
              <a:spcBef>
                <a:spcPts val="1573"/>
              </a:spcBef>
              <a:buSzPct val="75000"/>
            </a:pPr>
            <a:r>
              <a:rPr lang="en-US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wind turbines;</a:t>
            </a:r>
          </a:p>
          <a:p>
            <a:pPr marL="800100" lvl="2" indent="-342900" hangingPunct="0">
              <a:spcBef>
                <a:spcPts val="1573"/>
              </a:spcBef>
              <a:buSzPct val="75000"/>
            </a:pPr>
            <a:r>
              <a:rPr lang="en-US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wave energy converters;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Understanding the global behavior of the structure, the interaction with water waves, and the distribution of strain and stress.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Offer a simple way to setup the numerical problem and apply changes.</a:t>
            </a:r>
          </a:p>
          <a:p>
            <a:pPr lvl="0">
              <a:buSzPct val="45000"/>
              <a:buFont typeface="StarSymbol"/>
              <a:buChar char="●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F81AD-2D6C-49FF-B139-64E46EE2BB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92240" y="1088160"/>
            <a:ext cx="3136320" cy="223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58C190-5E6E-4EC0-B096-5135AA863E9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510959" y="3474720"/>
            <a:ext cx="3117600" cy="252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F15B2-A743-4B7F-BFA0-9B93200DB99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2009CB-1423-47D6-BAC5-9480DCC7E5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0960" y="1446480"/>
            <a:ext cx="4424040" cy="7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C05A0B-57EE-4E4A-909B-8AB79D3D6B1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65799" y="1022039"/>
            <a:ext cx="2421000" cy="1505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C3E13-B0BA-4874-8B07-AA01D5BFF3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4320" y="2926079"/>
            <a:ext cx="4616640" cy="3566160"/>
          </a:xfrm>
        </p:spPr>
        <p:txBody>
          <a:bodyPr/>
          <a:lstStyle/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Validated for simulation of breaking and non-breaking waves</a:t>
            </a: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Several formulations</a:t>
            </a: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Runs on GPU with multi-device multi-node capabilities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BBA9DA-0BB9-4751-815D-CFC697DE0D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17185" y="2926079"/>
            <a:ext cx="4389120" cy="3200400"/>
          </a:xfrm>
        </p:spPr>
        <p:txBody>
          <a:bodyPr/>
          <a:lstStyle/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Multi-physics simulation engine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Already coupled to GPUSPH for </a:t>
            </a:r>
            <a:r>
              <a:rPr lang="en-US" sz="2400" u="sng" dirty="0">
                <a:latin typeface="+mj-lt"/>
              </a:rPr>
              <a:t>rigid</a:t>
            </a:r>
            <a:r>
              <a:rPr lang="en-US" sz="2400" dirty="0">
                <a:latin typeface="+mj-lt"/>
              </a:rPr>
              <a:t> bodies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Coupled </a:t>
            </a:r>
            <a:r>
              <a:rPr lang="en-US" sz="2400" b="1" dirty="0">
                <a:latin typeface="+mj-lt"/>
              </a:rPr>
              <a:t>Finite Elements Analysis</a:t>
            </a:r>
            <a:r>
              <a:rPr lang="en-US" sz="2400" dirty="0">
                <a:latin typeface="+mj-lt"/>
              </a:rPr>
              <a:t> for </a:t>
            </a:r>
            <a:r>
              <a:rPr lang="en-US" sz="2400" u="sng" dirty="0">
                <a:latin typeface="+mj-lt"/>
              </a:rPr>
              <a:t>elastic</a:t>
            </a:r>
            <a:r>
              <a:rPr lang="en-US" sz="2400" dirty="0">
                <a:latin typeface="+mj-lt"/>
              </a:rPr>
              <a:t> bodies run on multi-core CPU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AF60A3-F3FE-4A42-9A2E-110B0E94643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7DEA2B1-876D-426B-9FA8-6EC52DB9BF57}"/>
              </a:ext>
            </a:extLst>
          </p:cNvPr>
          <p:cNvSpPr txBox="1">
            <a:spLocks/>
          </p:cNvSpPr>
          <p:nvPr/>
        </p:nvSpPr>
        <p:spPr>
          <a:xfrm>
            <a:off x="350520" y="156569"/>
            <a:ext cx="9071640" cy="65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ctr" rtl="0" hangingPunct="0">
              <a:tabLst/>
              <a:defRPr lang="en-US" sz="48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SPH and FEM</a:t>
            </a:r>
            <a:endParaRPr lang="en-GB" sz="4000" dirty="0">
              <a:solidFill>
                <a:srgbClr val="740099"/>
              </a:solidFill>
              <a:latin typeface="Liberation Serif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8289B-AB27-4C8F-B9A8-72D3414718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8615" y="948887"/>
            <a:ext cx="9692640" cy="548640"/>
          </a:xfrm>
        </p:spPr>
        <p:txBody>
          <a:bodyPr/>
          <a:lstStyle/>
          <a:p>
            <a:pPr lvl="0" algn="l"/>
            <a:r>
              <a:rPr lang="en-US" sz="2000" dirty="0">
                <a:latin typeface="+mj-lt"/>
              </a:rPr>
              <a:t>We can upload a mesh for FEM or use the GPUSPH tools to create one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AB167-6C8E-4C3A-8108-74CD3BB1B01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49279" y="3108959"/>
            <a:ext cx="2838240" cy="310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D5503-2589-46CD-9366-C20CE85A038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361720" y="1737359"/>
            <a:ext cx="1602360" cy="43891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B63B36-3586-4550-B452-7AB0918894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8614" y="3278786"/>
            <a:ext cx="5404485" cy="3022001"/>
          </a:xfrm>
        </p:spPr>
        <p:txBody>
          <a:bodyPr/>
          <a:lstStyle/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Prescribed strong matching between particles and elements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Easy to change: we don’t need to rebuild and upload a mesh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Good interaction with the SPH setup (e.g. Erasing fluid where pillars are)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Good treatment of multi-layer boundary models</a:t>
            </a:r>
          </a:p>
          <a:p>
            <a:pPr lvl="0">
              <a:buSzPct val="45000"/>
              <a:buFont typeface="StarSymbol"/>
              <a:buChar char="●"/>
            </a:pPr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CD31A4-7242-4C61-9444-41E1BAE49F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8615" y="1440974"/>
            <a:ext cx="10254933" cy="548640"/>
          </a:xfrm>
        </p:spPr>
        <p:txBody>
          <a:bodyPr/>
          <a:lstStyle/>
          <a:p>
            <a:pPr lvl="0"/>
            <a:r>
              <a:rPr lang="en-US" sz="2000" dirty="0">
                <a:latin typeface="+mj-lt"/>
              </a:rPr>
              <a:t>Geometries have their associated meshes with their own number of elements</a:t>
            </a:r>
          </a:p>
          <a:p>
            <a:pPr lvl="0"/>
            <a:endParaRPr lang="en-US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D30D71-4223-4F32-BF05-175621EBD9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8615" y="1944091"/>
            <a:ext cx="5649840" cy="629280"/>
          </a:xfrm>
        </p:spPr>
        <p:txBody>
          <a:bodyPr/>
          <a:lstStyle/>
          <a:p>
            <a:r>
              <a:rPr lang="en-US" sz="2000" dirty="0">
                <a:latin typeface="+mj-lt"/>
              </a:rPr>
              <a:t>The FEM model is built simultaneously with the SPH model when starting the simulation</a:t>
            </a:r>
          </a:p>
          <a:p>
            <a:pPr lvl="0"/>
            <a:endParaRPr lang="en-US" sz="2000" dirty="0">
              <a:latin typeface="+mj-lt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63DAAE6-0755-4062-95D5-56CAD9AE2E1E}"/>
              </a:ext>
            </a:extLst>
          </p:cNvPr>
          <p:cNvSpPr/>
          <p:nvPr/>
        </p:nvSpPr>
        <p:spPr>
          <a:xfrm>
            <a:off x="2697480" y="2743199"/>
            <a:ext cx="457200" cy="365760"/>
          </a:xfrm>
          <a:custGeom>
            <a:avLst>
              <a:gd name="f0" fmla="val 7837"/>
              <a:gd name="f1" fmla="val 6202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990099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D290B9-E146-4DA1-8EF0-8A07ACF0F28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0651E3-6B4D-4B57-A56C-7D59629AADC7}"/>
              </a:ext>
            </a:extLst>
          </p:cNvPr>
          <p:cNvSpPr txBox="1">
            <a:spLocks/>
          </p:cNvSpPr>
          <p:nvPr/>
        </p:nvSpPr>
        <p:spPr>
          <a:xfrm>
            <a:off x="350520" y="164733"/>
            <a:ext cx="9071640" cy="65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ctr" rtl="0" hangingPunct="0">
              <a:tabLst/>
              <a:defRPr lang="en-US" sz="48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Setup of the problem</a:t>
            </a:r>
            <a:endParaRPr lang="en-GB" sz="4000" dirty="0">
              <a:solidFill>
                <a:srgbClr val="740099"/>
              </a:solidFill>
              <a:latin typeface="Liberation Serif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E1AD2-22F9-4BA3-9712-0715C16F3BA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67800">
            <a:off x="5902980" y="1566568"/>
            <a:ext cx="2896919" cy="26722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38C2B4-D6C5-4FBF-AAFA-16AE53088B4A}"/>
              </a:ext>
            </a:extLst>
          </p:cNvPr>
          <p:cNvSpPr txBox="1"/>
          <p:nvPr/>
        </p:nvSpPr>
        <p:spPr>
          <a:xfrm>
            <a:off x="672451" y="4405308"/>
            <a:ext cx="4253746" cy="717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FEM Nodes: calculate SPH forces but are invisible to SPH particles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71F09F-210E-4425-820E-674EA76673A2}"/>
              </a:ext>
            </a:extLst>
          </p:cNvPr>
          <p:cNvSpPr txBox="1"/>
          <p:nvPr/>
        </p:nvSpPr>
        <p:spPr>
          <a:xfrm>
            <a:off x="700999" y="5270613"/>
            <a:ext cx="4444848" cy="103017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Deformable particles: Implement the SPH</a:t>
            </a:r>
          </a:p>
          <a:p>
            <a:pPr hangingPunct="0"/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boundary and move according to FEM</a:t>
            </a:r>
          </a:p>
          <a:p>
            <a:pPr hangingPunct="0"/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nodes; may coincide with nodes.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C5FC5E-8969-4525-933C-64807E3BC98F}"/>
              </a:ext>
            </a:extLst>
          </p:cNvPr>
          <p:cNvSpPr txBox="1"/>
          <p:nvPr/>
        </p:nvSpPr>
        <p:spPr>
          <a:xfrm>
            <a:off x="313237" y="1027863"/>
            <a:ext cx="4532244" cy="40397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FEM element and associated SPH particles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32F13-9600-40B1-9D02-017123AF81D1}"/>
              </a:ext>
            </a:extLst>
          </p:cNvPr>
          <p:cNvSpPr txBox="1"/>
          <p:nvPr/>
        </p:nvSpPr>
        <p:spPr>
          <a:xfrm>
            <a:off x="5145847" y="1018050"/>
            <a:ext cx="4411185" cy="40397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FEM mesh and areas associated to nodes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CF2E31-7062-4643-AACE-37340B838E87}"/>
              </a:ext>
            </a:extLst>
          </p:cNvPr>
          <p:cNvSpPr txBox="1"/>
          <p:nvPr/>
        </p:nvSpPr>
        <p:spPr>
          <a:xfrm>
            <a:off x="5287779" y="4415074"/>
            <a:ext cx="4610984" cy="129563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Forces exerted by fluid are obtained as SPH</a:t>
            </a:r>
          </a:p>
          <a:p>
            <a:pPr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forces extended to the associated element</a:t>
            </a:r>
          </a:p>
          <a:p>
            <a:pPr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Surface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038C92-114C-4895-92C0-836372455F89}"/>
              </a:ext>
            </a:extLst>
          </p:cNvPr>
          <p:cNvSpPr txBox="1">
            <a:spLocks noResize="1"/>
          </p:cNvSpPr>
          <p:nvPr/>
        </p:nvSpPr>
        <p:spPr>
          <a:xfrm>
            <a:off x="5886360" y="5276880"/>
            <a:ext cx="72000" cy="169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</a:endParaRPr>
          </a:p>
        </p:txBody>
      </p:sp>
      <p:pic>
        <p:nvPicPr>
          <p:cNvPr id="18" name="Picture 17" descr="A picture containing sandglass, wooden, abacus, green&#10;&#10;Description automatically generated">
            <a:extLst>
              <a:ext uri="{FF2B5EF4-FFF2-40B4-BE49-F238E27FC236}">
                <a16:creationId xmlns:a16="http://schemas.microsoft.com/office/drawing/2014/main" id="{8E710A66-CC59-4281-899D-B5CE00064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49" y="1596672"/>
            <a:ext cx="2817508" cy="25953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189B47-0116-47BD-8BDA-703ECCE3B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7" y="5350400"/>
            <a:ext cx="293845" cy="2744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77C4A6-E318-47F7-A73C-0AC465D5B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0" y="4489386"/>
            <a:ext cx="298867" cy="2744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92B432-97F0-4B66-9556-A3536D9BD8B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2A9184-97C4-4916-8B02-F326C2C9FA10}"/>
                  </a:ext>
                </a:extLst>
              </p:cNvPr>
              <p:cNvSpPr txBox="1"/>
              <p:nvPr/>
            </p:nvSpPr>
            <p:spPr>
              <a:xfrm>
                <a:off x="6216112" y="5409210"/>
                <a:ext cx="2269660" cy="630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t-BR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𝑆𝑃𝐻</m:t>
                          </m:r>
                        </m:sub>
                      </m:sSub>
                      <m:f>
                        <m:f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𝐴𝑠𝑠𝑜𝑐𝑖𝑎𝑡𝑒𝑑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2A9184-97C4-4916-8B02-F326C2C9F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112" y="5409210"/>
                <a:ext cx="2269660" cy="6300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1DB7C0CE-0D65-4907-AF80-E9AE0ECC77A2}"/>
              </a:ext>
            </a:extLst>
          </p:cNvPr>
          <p:cNvSpPr txBox="1">
            <a:spLocks/>
          </p:cNvSpPr>
          <p:nvPr/>
        </p:nvSpPr>
        <p:spPr>
          <a:xfrm>
            <a:off x="350520" y="156569"/>
            <a:ext cx="9071640" cy="65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ctr" rtl="0" hangingPunct="0">
              <a:tabLst/>
              <a:defRPr lang="en-US" sz="48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Coupling between SPH and FEM</a:t>
            </a:r>
            <a:endParaRPr lang="en-GB" sz="4000" dirty="0">
              <a:solidFill>
                <a:srgbClr val="740099"/>
              </a:solidFill>
              <a:latin typeface="Liberation Serif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6814A-A9D1-47A6-B120-4EFE916BDF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5760" y="893414"/>
            <a:ext cx="9673200" cy="629280"/>
          </a:xfrm>
        </p:spPr>
        <p:txBody>
          <a:bodyPr/>
          <a:lstStyle/>
          <a:p>
            <a:pPr lvl="0"/>
            <a:r>
              <a:rPr lang="en-US" sz="2400" dirty="0">
                <a:latin typeface="+mj-lt"/>
              </a:rPr>
              <a:t>Geometries can be used to assemble more complex structures</a:t>
            </a:r>
          </a:p>
          <a:p>
            <a:pPr lvl="0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17EEA-1C57-4D97-9EEF-8F7F848B72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43600" y="2103120"/>
            <a:ext cx="3954240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83B35-38B8-4212-AF27-8055B53EEC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5761" y="4484390"/>
            <a:ext cx="6143338" cy="822960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Joint elements: box-shaped rigid bodies that embed all the nodes that fall inside. Elements do not have to match</a:t>
            </a:r>
          </a:p>
          <a:p>
            <a:pPr lvl="0"/>
            <a:endParaRPr lang="en-US" sz="24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41705FF-911A-458E-AEA7-B25B98DD3515}"/>
              </a:ext>
            </a:extLst>
          </p:cNvPr>
          <p:cNvSpPr/>
          <p:nvPr/>
        </p:nvSpPr>
        <p:spPr>
          <a:xfrm>
            <a:off x="720300" y="1607646"/>
            <a:ext cx="1286280" cy="781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7011228-2BB0-413B-AA31-0086217F4FF3}"/>
              </a:ext>
            </a:extLst>
          </p:cNvPr>
          <p:cNvSpPr/>
          <p:nvPr/>
        </p:nvSpPr>
        <p:spPr>
          <a:xfrm>
            <a:off x="2006580" y="1607646"/>
            <a:ext cx="1286640" cy="781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Geometry 1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8729F2D-940B-4389-B625-4D6C1ABACA9C}"/>
              </a:ext>
            </a:extLst>
          </p:cNvPr>
          <p:cNvSpPr/>
          <p:nvPr/>
        </p:nvSpPr>
        <p:spPr>
          <a:xfrm>
            <a:off x="3293220" y="1607646"/>
            <a:ext cx="1286280" cy="781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F3C4CBD-FC0B-4434-9BF1-C099DF1E0CB9}"/>
              </a:ext>
            </a:extLst>
          </p:cNvPr>
          <p:cNvSpPr/>
          <p:nvPr/>
        </p:nvSpPr>
        <p:spPr>
          <a:xfrm>
            <a:off x="632460" y="1529167"/>
            <a:ext cx="16092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191F64B-7C25-4FC2-9434-78F7906044D7}"/>
              </a:ext>
            </a:extLst>
          </p:cNvPr>
          <p:cNvSpPr/>
          <p:nvPr/>
        </p:nvSpPr>
        <p:spPr>
          <a:xfrm>
            <a:off x="1930259" y="1529527"/>
            <a:ext cx="16092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2C6E33E-02A4-4569-9824-5D35591614B3}"/>
              </a:ext>
            </a:extLst>
          </p:cNvPr>
          <p:cNvSpPr/>
          <p:nvPr/>
        </p:nvSpPr>
        <p:spPr>
          <a:xfrm>
            <a:off x="3228419" y="1529527"/>
            <a:ext cx="16056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4701DF8-6047-4872-A2CD-6625A7F15BD2}"/>
              </a:ext>
            </a:extLst>
          </p:cNvPr>
          <p:cNvSpPr/>
          <p:nvPr/>
        </p:nvSpPr>
        <p:spPr>
          <a:xfrm>
            <a:off x="4494539" y="1529887"/>
            <a:ext cx="16092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7EDEB50-D538-46C3-82A1-2A594BB8578F}"/>
              </a:ext>
            </a:extLst>
          </p:cNvPr>
          <p:cNvSpPr/>
          <p:nvPr/>
        </p:nvSpPr>
        <p:spPr>
          <a:xfrm>
            <a:off x="4494900" y="2330167"/>
            <a:ext cx="16092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EF3609A-A495-4DEB-AC38-AD581AA9C617}"/>
              </a:ext>
            </a:extLst>
          </p:cNvPr>
          <p:cNvSpPr/>
          <p:nvPr/>
        </p:nvSpPr>
        <p:spPr>
          <a:xfrm>
            <a:off x="3229139" y="2330167"/>
            <a:ext cx="16056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D32CD1-6D46-40C6-937A-2282B5529C8C}"/>
              </a:ext>
            </a:extLst>
          </p:cNvPr>
          <p:cNvSpPr/>
          <p:nvPr/>
        </p:nvSpPr>
        <p:spPr>
          <a:xfrm>
            <a:off x="3229499" y="2330527"/>
            <a:ext cx="16056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5C13345-5DEA-4252-9F44-219103D8BD11}"/>
              </a:ext>
            </a:extLst>
          </p:cNvPr>
          <p:cNvSpPr/>
          <p:nvPr/>
        </p:nvSpPr>
        <p:spPr>
          <a:xfrm>
            <a:off x="634259" y="2330887"/>
            <a:ext cx="16092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175D4BE-47E9-4FA6-BE28-78B46699ED21}"/>
              </a:ext>
            </a:extLst>
          </p:cNvPr>
          <p:cNvSpPr/>
          <p:nvPr/>
        </p:nvSpPr>
        <p:spPr>
          <a:xfrm>
            <a:off x="1897140" y="3053407"/>
            <a:ext cx="811440" cy="115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0D18358-F346-455B-B2A6-4A27012120DA}"/>
              </a:ext>
            </a:extLst>
          </p:cNvPr>
          <p:cNvSpPr/>
          <p:nvPr/>
        </p:nvSpPr>
        <p:spPr>
          <a:xfrm>
            <a:off x="1931699" y="2330887"/>
            <a:ext cx="16092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38DDB30-E30C-4DF5-BECA-AF15386D6FD5}"/>
              </a:ext>
            </a:extLst>
          </p:cNvPr>
          <p:cNvSpPr/>
          <p:nvPr/>
        </p:nvSpPr>
        <p:spPr>
          <a:xfrm>
            <a:off x="1811100" y="4116127"/>
            <a:ext cx="16092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3FFBB67-41F2-48C3-8290-31C5AF2A6995}"/>
              </a:ext>
            </a:extLst>
          </p:cNvPr>
          <p:cNvSpPr/>
          <p:nvPr/>
        </p:nvSpPr>
        <p:spPr>
          <a:xfrm>
            <a:off x="1811460" y="2977806"/>
            <a:ext cx="16092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C386898-AA22-4347-ADDF-C16F56BF2325}"/>
              </a:ext>
            </a:extLst>
          </p:cNvPr>
          <p:cNvSpPr/>
          <p:nvPr/>
        </p:nvSpPr>
        <p:spPr>
          <a:xfrm>
            <a:off x="2687339" y="3053407"/>
            <a:ext cx="811800" cy="115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76D31F-21BC-4633-9D4E-87B5C388020F}"/>
              </a:ext>
            </a:extLst>
          </p:cNvPr>
          <p:cNvSpPr/>
          <p:nvPr/>
        </p:nvSpPr>
        <p:spPr>
          <a:xfrm>
            <a:off x="2602020" y="4116127"/>
            <a:ext cx="16056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1E1BD2F-67D7-462D-9621-9C3D602E1002}"/>
              </a:ext>
            </a:extLst>
          </p:cNvPr>
          <p:cNvSpPr/>
          <p:nvPr/>
        </p:nvSpPr>
        <p:spPr>
          <a:xfrm>
            <a:off x="3426779" y="4116127"/>
            <a:ext cx="16092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40AF3C-9B90-448E-AE4C-471F47FB7294}"/>
              </a:ext>
            </a:extLst>
          </p:cNvPr>
          <p:cNvSpPr/>
          <p:nvPr/>
        </p:nvSpPr>
        <p:spPr>
          <a:xfrm>
            <a:off x="3427140" y="2957287"/>
            <a:ext cx="16092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668D704-1C2B-4842-9E04-FE059FBD0192}"/>
              </a:ext>
            </a:extLst>
          </p:cNvPr>
          <p:cNvSpPr/>
          <p:nvPr/>
        </p:nvSpPr>
        <p:spPr>
          <a:xfrm>
            <a:off x="2602740" y="2957287"/>
            <a:ext cx="160920" cy="15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8C8693-F645-425F-A36A-BBF6FD39D4B2}"/>
              </a:ext>
            </a:extLst>
          </p:cNvPr>
          <p:cNvSpPr/>
          <p:nvPr/>
        </p:nvSpPr>
        <p:spPr>
          <a:xfrm>
            <a:off x="1680060" y="2204167"/>
            <a:ext cx="2007360" cy="10195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33">
              <a:alpha val="22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Joint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44F1C2-0EE4-488C-96E9-9DB964AD3BEF}"/>
              </a:ext>
            </a:extLst>
          </p:cNvPr>
          <p:cNvSpPr txBox="1"/>
          <p:nvPr/>
        </p:nvSpPr>
        <p:spPr>
          <a:xfrm>
            <a:off x="2004059" y="3488647"/>
            <a:ext cx="140292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Geometry 2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A71CB18-CC70-41E9-B740-3C97B0B222B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2A9B4B-318E-458D-9610-97251282B246}"/>
              </a:ext>
            </a:extLst>
          </p:cNvPr>
          <p:cNvSpPr txBox="1">
            <a:spLocks/>
          </p:cNvSpPr>
          <p:nvPr/>
        </p:nvSpPr>
        <p:spPr>
          <a:xfrm>
            <a:off x="365760" y="5742544"/>
            <a:ext cx="6400799" cy="822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indent="0" rtl="0" hangingPunct="0">
              <a:spcBef>
                <a:spcPts val="1573"/>
              </a:spcBef>
              <a:spcAft>
                <a:spcPts val="0"/>
              </a:spcAft>
              <a:tabLst/>
              <a:defRPr lang="en-US" sz="355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+mj-lt"/>
              </a:rPr>
              <a:t>Joints have their own dynamical properties.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814645B-438D-4F8F-989B-1EA081EFEFF9}"/>
              </a:ext>
            </a:extLst>
          </p:cNvPr>
          <p:cNvSpPr txBox="1">
            <a:spLocks/>
          </p:cNvSpPr>
          <p:nvPr/>
        </p:nvSpPr>
        <p:spPr>
          <a:xfrm>
            <a:off x="350520" y="156569"/>
            <a:ext cx="9071640" cy="65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ctr" rtl="0" hangingPunct="0">
              <a:tabLst/>
              <a:defRPr lang="en-US" sz="48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Joining FEM meshes</a:t>
            </a:r>
            <a:endParaRPr lang="en-GB" sz="4000" dirty="0">
              <a:solidFill>
                <a:srgbClr val="740099"/>
              </a:solidFill>
              <a:latin typeface="Liberation Serif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F5590-9091-43FC-87C2-942E5FBA1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b="1018"/>
          <a:stretch/>
        </p:blipFill>
        <p:spPr>
          <a:xfrm>
            <a:off x="506879" y="2517390"/>
            <a:ext cx="3758040" cy="37643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B94A047D-9D65-496F-8E5A-D109A97BA452}"/>
              </a:ext>
            </a:extLst>
          </p:cNvPr>
          <p:cNvSpPr/>
          <p:nvPr/>
        </p:nvSpPr>
        <p:spPr>
          <a:xfrm>
            <a:off x="3341520" y="5030745"/>
            <a:ext cx="731520" cy="128880"/>
          </a:xfrm>
          <a:prstGeom prst="line">
            <a:avLst/>
          </a:prstGeom>
          <a:noFill/>
          <a:ln w="19080">
            <a:solidFill>
              <a:srgbClr val="FF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6AB03-BF8C-43C8-AC33-0E3BB7013263}"/>
              </a:ext>
            </a:extLst>
          </p:cNvPr>
          <p:cNvSpPr txBox="1"/>
          <p:nvPr/>
        </p:nvSpPr>
        <p:spPr>
          <a:xfrm>
            <a:off x="3752280" y="4756425"/>
            <a:ext cx="32076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FF0000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F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F731640-F4BF-4107-AD68-20D41432E156}"/>
              </a:ext>
            </a:extLst>
          </p:cNvPr>
          <p:cNvSpPr/>
          <p:nvPr/>
        </p:nvSpPr>
        <p:spPr>
          <a:xfrm>
            <a:off x="3981600" y="3001064"/>
            <a:ext cx="182880" cy="182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33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9993F-3811-4C84-A53C-2E3ABE8F39F8}"/>
              </a:ext>
            </a:extLst>
          </p:cNvPr>
          <p:cNvSpPr txBox="1"/>
          <p:nvPr/>
        </p:nvSpPr>
        <p:spPr>
          <a:xfrm>
            <a:off x="5341848" y="5400573"/>
            <a:ext cx="4577448" cy="794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hangingPunc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The two simulations differ by the 0.22% on</a:t>
            </a:r>
          </a:p>
          <a:p>
            <a:pPr hangingPunc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highlight>
                  <a:scrgbClr r="0" g="0" b="0">
                    <a:alpha val="0"/>
                  </a:scrgbClr>
                </a:highlight>
                <a:latin typeface="+mj-lt"/>
              </a:rPr>
              <a:t> the final deformation.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2CCFE7-7486-41CE-A255-BBC8AC1765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0520" y="831096"/>
            <a:ext cx="4754879" cy="1692465"/>
          </a:xfrm>
        </p:spPr>
        <p:txBody>
          <a:bodyPr/>
          <a:lstStyle/>
          <a:p>
            <a:pPr lvl="0"/>
            <a:r>
              <a:rPr lang="en-US" sz="2000" dirty="0">
                <a:latin typeface="+mj-lt"/>
              </a:rPr>
              <a:t>To test the quality of a mesh built using joints we compare: </a:t>
            </a:r>
          </a:p>
          <a:p>
            <a:pPr marL="342900" lvl="0" indent="-342900">
              <a:spcBef>
                <a:spcPts val="600"/>
              </a:spcBef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Structure modeled with a single mesh</a:t>
            </a:r>
          </a:p>
          <a:p>
            <a:pPr marL="342900" lvl="0" indent="-342900">
              <a:spcBef>
                <a:spcPts val="600"/>
              </a:spcBef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Same structure obtained using joints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41A6EE-486E-4457-964B-0534E04A5F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60880" y="1385280"/>
            <a:ext cx="4855680" cy="385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BC6465-F770-4C64-860B-9A85C04BC78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EDF22C5-7E5A-4700-B0A4-D68B6354808B}"/>
              </a:ext>
            </a:extLst>
          </p:cNvPr>
          <p:cNvSpPr txBox="1">
            <a:spLocks/>
          </p:cNvSpPr>
          <p:nvPr/>
        </p:nvSpPr>
        <p:spPr>
          <a:xfrm>
            <a:off x="350520" y="156569"/>
            <a:ext cx="9071640" cy="65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ctr" rtl="0" hangingPunct="0">
              <a:tabLst/>
              <a:defRPr lang="en-US" sz="48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Validation 1: testing joint elements</a:t>
            </a:r>
            <a:endParaRPr lang="en-GB" sz="4000" dirty="0">
              <a:solidFill>
                <a:srgbClr val="740099"/>
              </a:solidFill>
              <a:latin typeface="Liberation Serif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017F8-B918-4E4A-B1F0-226C71EBC81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8080" y="1097280"/>
            <a:ext cx="8595360" cy="50860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89284-030A-4DA3-B99F-4A71133B94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8119" y="5124600"/>
            <a:ext cx="1847880" cy="361799"/>
          </a:xfrm>
        </p:spPr>
        <p:txBody>
          <a:bodyPr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Top 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5A131-DC31-4945-B2A7-6FED954C7D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55990" y="4210200"/>
            <a:ext cx="1939319" cy="361799"/>
          </a:xfrm>
        </p:spPr>
        <p:txBody>
          <a:bodyPr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Single mesh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ABEF40-9DD8-435B-8CD2-98EB4D8B47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99200" y="4210560"/>
            <a:ext cx="1939319" cy="361799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Joints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CC910A-F2C5-4F3D-9952-5D1B0028840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D19462-184F-4F01-BB2B-84A9D1E5BE59}"/>
              </a:ext>
            </a:extLst>
          </p:cNvPr>
          <p:cNvSpPr txBox="1">
            <a:spLocks/>
          </p:cNvSpPr>
          <p:nvPr/>
        </p:nvSpPr>
        <p:spPr>
          <a:xfrm>
            <a:off x="350520" y="156569"/>
            <a:ext cx="9071640" cy="65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ctr" rtl="0" hangingPunct="0">
              <a:tabLst/>
              <a:defRPr lang="en-US" sz="48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Validation 1: testing joint elements</a:t>
            </a:r>
            <a:endParaRPr lang="en-GB" sz="4000" dirty="0">
              <a:solidFill>
                <a:srgbClr val="740099"/>
              </a:solidFill>
              <a:latin typeface="Liberation Serif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315D7-4AE7-4632-9398-3FC00BA523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5106" y="847980"/>
            <a:ext cx="2399301" cy="12762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We build pipes using a closed grid of squared elements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4ED93-DCA2-4F02-82AF-838608BBB4C4}"/>
              </a:ext>
            </a:extLst>
          </p:cNvPr>
          <p:cNvSpPr txBox="1"/>
          <p:nvPr/>
        </p:nvSpPr>
        <p:spPr>
          <a:xfrm>
            <a:off x="939260" y="2008394"/>
            <a:ext cx="32076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FF0000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F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1E0E1D-5B78-4302-86B0-DF7EF428CA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75119" y="3844440"/>
            <a:ext cx="3219480" cy="12762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E = 700 MPa</a:t>
            </a: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Δ</a:t>
            </a:r>
            <a:r>
              <a:rPr lang="en-US" sz="2000" dirty="0" err="1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x</a:t>
            </a:r>
            <a:r>
              <a:rPr lang="en-US" sz="2000" baseline="-25000" dirty="0" err="1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simulated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= 0.0646 m vs </a:t>
            </a:r>
            <a:r>
              <a:rPr lang="el-GR" sz="20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Δ</a:t>
            </a:r>
            <a:r>
              <a:rPr lang="en-US" sz="2000" dirty="0" err="1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x</a:t>
            </a:r>
            <a:r>
              <a:rPr lang="en-US" sz="2000" baseline="-25000" dirty="0" err="1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theoretical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=0.0652 m</a:t>
            </a: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Ts = 0.331s vs Tt = 0.3304 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C6B3DD-0E3C-4DDC-A31F-CEB3DD336D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6039" y="1117201"/>
            <a:ext cx="3361540" cy="1276200"/>
          </a:xfrm>
        </p:spPr>
        <p:txBody>
          <a:bodyPr/>
          <a:lstStyle/>
          <a:p>
            <a:pPr lvl="0"/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E = 500 MPa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Δ</a:t>
            </a:r>
            <a:r>
              <a:rPr lang="en-US" sz="20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x</a:t>
            </a:r>
            <a:r>
              <a:rPr lang="en-US" sz="2000" baseline="-250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simulated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= 0.0905 m    vs </a:t>
            </a:r>
            <a:r>
              <a:rPr lang="el-GR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Δ</a:t>
            </a:r>
            <a:r>
              <a:rPr lang="en-US" sz="20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x</a:t>
            </a:r>
            <a:r>
              <a:rPr lang="en-US" sz="2000" baseline="-250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theoretical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= 0.0913 m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Ts = 0.391s vs Tt = 0.391 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8815EE-40AA-4CDE-B966-871EE03882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7198" y="2499120"/>
            <a:ext cx="1737359" cy="3269520"/>
          </a:xfrm>
        </p:spPr>
        <p:txBody>
          <a:bodyPr/>
          <a:lstStyle/>
          <a:p>
            <a:pPr lvl="0"/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Data: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 = 3m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R = 0.1 m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Thickness = 3 mm  </a:t>
            </a:r>
          </a:p>
          <a:p>
            <a:pPr marL="342900" lvl="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Mesh: shell element in a 10 x 5 grid</a:t>
            </a:r>
          </a:p>
        </p:txBody>
      </p: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A810BC44-C612-4FB6-9ADC-F8BCB6C49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33" y="952500"/>
            <a:ext cx="4155106" cy="52530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7CC96C-4E48-47CA-AD96-26F5F30BA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" y="1910454"/>
            <a:ext cx="375350" cy="4359558"/>
          </a:xfrm>
          <a:prstGeom prst="rect">
            <a:avLst/>
          </a:prstGeom>
        </p:spPr>
      </p:pic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CB77E521-AAF2-4D2F-97AF-492B1FB1CE5A}"/>
              </a:ext>
            </a:extLst>
          </p:cNvPr>
          <p:cNvSpPr/>
          <p:nvPr/>
        </p:nvSpPr>
        <p:spPr>
          <a:xfrm>
            <a:off x="602099" y="1998343"/>
            <a:ext cx="640081" cy="0"/>
          </a:xfrm>
          <a:prstGeom prst="line">
            <a:avLst/>
          </a:prstGeom>
          <a:noFill/>
          <a:ln w="19080">
            <a:solidFill>
              <a:srgbClr val="FF0000"/>
            </a:solidFill>
            <a:prstDash val="solid"/>
            <a:tailEnd type="arrow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1FABB7-F133-46CA-BD88-D65C2F3293B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22389" b="21561"/>
          <a:stretch>
            <a:fillRect/>
          </a:stretch>
        </p:blipFill>
        <p:spPr>
          <a:xfrm>
            <a:off x="8349275" y="27998"/>
            <a:ext cx="1731350" cy="5088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DDD67F2-1ECE-4102-9A25-723E005379D5}"/>
              </a:ext>
            </a:extLst>
          </p:cNvPr>
          <p:cNvSpPr txBox="1">
            <a:spLocks/>
          </p:cNvSpPr>
          <p:nvPr/>
        </p:nvSpPr>
        <p:spPr>
          <a:xfrm>
            <a:off x="350520" y="156569"/>
            <a:ext cx="9071640" cy="65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ctr" rtl="0" hangingPunct="0">
              <a:tabLst/>
              <a:defRPr lang="en-US" sz="48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algn="l"/>
            <a:r>
              <a:rPr lang="en-US" sz="4000" dirty="0">
                <a:solidFill>
                  <a:srgbClr val="740099"/>
                </a:solidFill>
                <a:latin typeface="Liberation Serif"/>
                <a:ea typeface="Cambria" panose="02040503050406030204" pitchFamily="18" charset="0"/>
              </a:rPr>
              <a:t>Validation 2: Cylindrical hollow pipe</a:t>
            </a:r>
            <a:endParaRPr lang="en-GB" sz="4000" dirty="0">
              <a:solidFill>
                <a:srgbClr val="740099"/>
              </a:solidFill>
              <a:latin typeface="Liberation Serif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7608</TotalTime>
  <Words>1167</Words>
  <Application>Microsoft Office PowerPoint</Application>
  <PresentationFormat>Custom</PresentationFormat>
  <Paragraphs>168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Liberation Sans</vt:lpstr>
      <vt:lpstr>Liberation Serif</vt:lpstr>
      <vt:lpstr>StarSymbol</vt:lpstr>
      <vt:lpstr>Default</vt:lpstr>
      <vt:lpstr>Coupling SPH and FEM analysis in GPUSPH for the study and design of offshore platforms</vt:lpstr>
      <vt:lpstr>The 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Coupling SPH and FEM analysis in GPUSPH for the study and design of offshore platforms</dc:title>
  <dc:creator>Vito Zago</dc:creator>
  <cp:lastModifiedBy>Vito Zago</cp:lastModifiedBy>
  <cp:revision>89</cp:revision>
  <dcterms:created xsi:type="dcterms:W3CDTF">2019-05-23T14:38:34Z</dcterms:created>
  <dcterms:modified xsi:type="dcterms:W3CDTF">2019-06-26T03:34:37Z</dcterms:modified>
</cp:coreProperties>
</file>