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7" r:id="rId2"/>
    <p:sldId id="257" r:id="rId3"/>
    <p:sldId id="297" r:id="rId4"/>
    <p:sldId id="305" r:id="rId5"/>
    <p:sldId id="299" r:id="rId6"/>
    <p:sldId id="300" r:id="rId7"/>
    <p:sldId id="347" r:id="rId8"/>
    <p:sldId id="338" r:id="rId9"/>
    <p:sldId id="344" r:id="rId10"/>
    <p:sldId id="309" r:id="rId11"/>
    <p:sldId id="345" r:id="rId12"/>
    <p:sldId id="348" r:id="rId13"/>
    <p:sldId id="311" r:id="rId14"/>
    <p:sldId id="335" r:id="rId1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00CC99"/>
    <a:srgbClr val="990000"/>
    <a:srgbClr val="FF3300"/>
    <a:srgbClr val="85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25" autoAdjust="0"/>
    <p:restoredTop sz="86162" autoAdjust="0"/>
  </p:normalViewPr>
  <p:slideViewPr>
    <p:cSldViewPr snapToGrid="0">
      <p:cViewPr varScale="1">
        <p:scale>
          <a:sx n="86" d="100"/>
          <a:sy n="86" d="100"/>
        </p:scale>
        <p:origin x="67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p200706631\Desktop\Tese%20Final\High%20velocity%20jets\Pressures_bottom_shalow_poo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SHIBA\Desktop\Tese%20Final\High%20velocity%20jets\Pressures_bottom_shalow_poo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SHIBA\Desktop\Tese%20Final\High%20velocity%20jets\Pressures_bottom_shalow_poo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SHIBA\Desktop\Tese%20Final\High%20velocity%20jets\Pressures_bottom_shalow_poo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57158364047809"/>
          <c:y val="5.0925925925925923E-2"/>
          <c:w val="0.61718489381357033"/>
          <c:h val="0.61809180101696737"/>
        </c:manualLayout>
      </c:layout>
      <c:lineChart>
        <c:grouping val="standard"/>
        <c:varyColors val="0"/>
        <c:ser>
          <c:idx val="0"/>
          <c:order val="0"/>
          <c:tx>
            <c:v>U relative error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'nozzle study'!$C$3:$C$6</c:f>
              <c:numCache>
                <c:formatCode>General</c:formatCode>
                <c:ptCount val="4"/>
                <c:pt idx="0">
                  <c:v>7.1</c:v>
                </c:pt>
                <c:pt idx="1">
                  <c:v>17.2</c:v>
                </c:pt>
                <c:pt idx="2">
                  <c:v>23.9</c:v>
                </c:pt>
                <c:pt idx="3">
                  <c:v>34.1</c:v>
                </c:pt>
              </c:numCache>
            </c:numRef>
          </c:cat>
          <c:val>
            <c:numRef>
              <c:f>'nozzle study'!$E$3:$E$6</c:f>
              <c:numCache>
                <c:formatCode>0.0</c:formatCode>
                <c:ptCount val="4"/>
                <c:pt idx="0">
                  <c:v>22.033898305084744</c:v>
                </c:pt>
                <c:pt idx="1">
                  <c:v>18.64406779661017</c:v>
                </c:pt>
                <c:pt idx="2">
                  <c:v>12.542372881355943</c:v>
                </c:pt>
                <c:pt idx="3">
                  <c:v>9.1525423728813653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52B-46FF-86C4-EBA6B6CEA0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006544"/>
        <c:axId val="125005760"/>
      </c:lineChart>
      <c:lineChart>
        <c:grouping val="standard"/>
        <c:varyColors val="0"/>
        <c:ser>
          <c:idx val="1"/>
          <c:order val="1"/>
          <c:tx>
            <c:v>No. Of parts.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'nozzle study'!$C$3:$C$6</c:f>
              <c:numCache>
                <c:formatCode>General</c:formatCode>
                <c:ptCount val="4"/>
                <c:pt idx="0">
                  <c:v>7.1</c:v>
                </c:pt>
                <c:pt idx="1">
                  <c:v>17.2</c:v>
                </c:pt>
                <c:pt idx="2">
                  <c:v>23.9</c:v>
                </c:pt>
                <c:pt idx="3">
                  <c:v>34.1</c:v>
                </c:pt>
              </c:numCache>
            </c:numRef>
          </c:cat>
          <c:val>
            <c:numRef>
              <c:f>'nozzle study'!$F$3:$F$6</c:f>
              <c:numCache>
                <c:formatCode>General</c:formatCode>
                <c:ptCount val="4"/>
                <c:pt idx="0">
                  <c:v>1.7</c:v>
                </c:pt>
                <c:pt idx="1">
                  <c:v>19</c:v>
                </c:pt>
                <c:pt idx="2">
                  <c:v>52</c:v>
                </c:pt>
                <c:pt idx="3">
                  <c:v>150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52B-46FF-86C4-EBA6B6CEA0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008896"/>
        <c:axId val="125006936"/>
      </c:lineChart>
      <c:catAx>
        <c:axId val="125006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D/dp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125005760"/>
        <c:crosses val="autoZero"/>
        <c:auto val="1"/>
        <c:lblAlgn val="ctr"/>
        <c:lblOffset val="100"/>
        <c:noMultiLvlLbl val="0"/>
      </c:catAx>
      <c:valAx>
        <c:axId val="1250057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U relative error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r-F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125006544"/>
        <c:crosses val="autoZero"/>
        <c:crossBetween val="between"/>
      </c:valAx>
      <c:valAx>
        <c:axId val="12500693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Estimated No. of fluid parts.</a:t>
                </a:r>
              </a:p>
            </c:rich>
          </c:tx>
          <c:layout>
            <c:manualLayout>
              <c:xMode val="edge"/>
              <c:yMode val="edge"/>
              <c:x val="0.94163590407655318"/>
              <c:y val="2.349939933399189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125008896"/>
        <c:crosses val="max"/>
        <c:crossBetween val="between"/>
      </c:valAx>
      <c:catAx>
        <c:axId val="125008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5006936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18703067226085787"/>
          <c:y val="0.84321595217264489"/>
          <c:w val="0.64678940679860275"/>
          <c:h val="0.156160688247302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r-F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34644994568481"/>
          <c:y val="5.3724033063546645E-2"/>
          <c:w val="0.73530384532272042"/>
          <c:h val="0.49371592827381011"/>
        </c:manualLayout>
      </c:layout>
      <c:scatterChart>
        <c:scatterStyle val="smoothMarker"/>
        <c:varyColors val="0"/>
        <c:ser>
          <c:idx val="1"/>
          <c:order val="0"/>
          <c:tx>
            <c:v>Manso et al. (2008); with grid and vent; U=30.5 m/s</c:v>
          </c:tx>
          <c:spPr>
            <a:ln w="9525" cap="rnd">
              <a:solidFill>
                <a:srgbClr val="0070C0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'nozzle exit'!$K$2:$K$22</c:f>
              <c:numCache>
                <c:formatCode>General</c:formatCode>
                <c:ptCount val="21"/>
                <c:pt idx="0">
                  <c:v>0</c:v>
                </c:pt>
                <c:pt idx="1">
                  <c:v>0.55747413999999995</c:v>
                </c:pt>
                <c:pt idx="2">
                  <c:v>0.71496605999999996</c:v>
                </c:pt>
                <c:pt idx="3">
                  <c:v>0.86244069999999995</c:v>
                </c:pt>
                <c:pt idx="4">
                  <c:v>0.94993620000000001</c:v>
                </c:pt>
                <c:pt idx="5">
                  <c:v>0.99475539999999996</c:v>
                </c:pt>
                <c:pt idx="6">
                  <c:v>0.99454109999999996</c:v>
                </c:pt>
                <c:pt idx="7">
                  <c:v>0.99182694999999998</c:v>
                </c:pt>
                <c:pt idx="8">
                  <c:v>0.99161270000000001</c:v>
                </c:pt>
                <c:pt idx="9">
                  <c:v>0.98127390000000003</c:v>
                </c:pt>
                <c:pt idx="10">
                  <c:v>0.98605936999999999</c:v>
                </c:pt>
                <c:pt idx="11">
                  <c:v>0.96588180000000001</c:v>
                </c:pt>
                <c:pt idx="12">
                  <c:v>0.96309626000000004</c:v>
                </c:pt>
                <c:pt idx="13">
                  <c:v>0.96291769999999999</c:v>
                </c:pt>
                <c:pt idx="14">
                  <c:v>0.96277489999999999</c:v>
                </c:pt>
                <c:pt idx="15">
                  <c:v>0.99755879999999997</c:v>
                </c:pt>
                <c:pt idx="16">
                  <c:v>0.99736239999999998</c:v>
                </c:pt>
                <c:pt idx="17">
                  <c:v>0.96966739999999996</c:v>
                </c:pt>
                <c:pt idx="18">
                  <c:v>0.83467424000000001</c:v>
                </c:pt>
                <c:pt idx="19">
                  <c:v>0.65718330000000003</c:v>
                </c:pt>
                <c:pt idx="20">
                  <c:v>0</c:v>
                </c:pt>
              </c:numCache>
            </c:numRef>
          </c:xVal>
          <c:yVal>
            <c:numRef>
              <c:f>'nozzle exit'!$L$2:$L$22</c:f>
              <c:numCache>
                <c:formatCode>General</c:formatCode>
                <c:ptCount val="21"/>
                <c:pt idx="0">
                  <c:v>6.3842135000000003E-3</c:v>
                </c:pt>
                <c:pt idx="1">
                  <c:v>9.0629049999999996E-3</c:v>
                </c:pt>
                <c:pt idx="2">
                  <c:v>1.187553E-2</c:v>
                </c:pt>
                <c:pt idx="3">
                  <c:v>2.0759854000000001E-2</c:v>
                </c:pt>
                <c:pt idx="4">
                  <c:v>2.2322425999999999E-2</c:v>
                </c:pt>
                <c:pt idx="5">
                  <c:v>8.5628819999999994E-2</c:v>
                </c:pt>
                <c:pt idx="6">
                  <c:v>0.16063218000000001</c:v>
                </c:pt>
                <c:pt idx="7">
                  <c:v>0.23559088</c:v>
                </c:pt>
                <c:pt idx="8">
                  <c:v>0.31059423000000003</c:v>
                </c:pt>
                <c:pt idx="9">
                  <c:v>0.42917094</c:v>
                </c:pt>
                <c:pt idx="10">
                  <c:v>0.50426360000000003</c:v>
                </c:pt>
                <c:pt idx="11">
                  <c:v>0.56640922999999999</c:v>
                </c:pt>
                <c:pt idx="12">
                  <c:v>0.66636899999999999</c:v>
                </c:pt>
                <c:pt idx="13">
                  <c:v>0.72887179999999996</c:v>
                </c:pt>
                <c:pt idx="14">
                  <c:v>0.77887404000000005</c:v>
                </c:pt>
                <c:pt idx="15">
                  <c:v>0.85450243999999997</c:v>
                </c:pt>
                <c:pt idx="16">
                  <c:v>0.92325550000000001</c:v>
                </c:pt>
                <c:pt idx="17">
                  <c:v>0.99151750000000005</c:v>
                </c:pt>
                <c:pt idx="18">
                  <c:v>0.98910666000000003</c:v>
                </c:pt>
                <c:pt idx="19">
                  <c:v>0.9859369</c:v>
                </c:pt>
                <c:pt idx="20">
                  <c:v>0.98758869999999999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FE3-456E-8D9A-D9730D246A84}"/>
            </c:ext>
          </c:extLst>
        </c:ser>
        <c:ser>
          <c:idx val="2"/>
          <c:order val="1"/>
          <c:tx>
            <c:v>Manso et al. (2008); without grid and vent; U=29.5 m/s</c:v>
          </c:tx>
          <c:spPr>
            <a:ln w="9525" cap="rnd">
              <a:solidFill>
                <a:schemeClr val="tx1">
                  <a:lumMod val="65000"/>
                  <a:lumOff val="35000"/>
                </a:schemeClr>
              </a:solidFill>
              <a:prstDash val="lgDashDot"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og"/>
            <c:dispRSqr val="0"/>
            <c:dispEq val="0"/>
          </c:trendline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og"/>
            <c:dispRSqr val="0"/>
            <c:dispEq val="0"/>
          </c:trendline>
          <c:xVal>
            <c:numRef>
              <c:f>'nozzle exit'!$N$2:$N$17</c:f>
              <c:numCache>
                <c:formatCode>General</c:formatCode>
                <c:ptCount val="16"/>
                <c:pt idx="0">
                  <c:v>0</c:v>
                </c:pt>
                <c:pt idx="1">
                  <c:v>0.89493900000000004</c:v>
                </c:pt>
                <c:pt idx="2">
                  <c:v>0.92734810000000001</c:v>
                </c:pt>
                <c:pt idx="3">
                  <c:v>0.94979340000000001</c:v>
                </c:pt>
                <c:pt idx="4">
                  <c:v>0.97705984000000001</c:v>
                </c:pt>
                <c:pt idx="5">
                  <c:v>0.99684452999999995</c:v>
                </c:pt>
                <c:pt idx="6">
                  <c:v>0.96897095</c:v>
                </c:pt>
                <c:pt idx="7">
                  <c:v>0.96372119999999994</c:v>
                </c:pt>
                <c:pt idx="8">
                  <c:v>0.96589970000000003</c:v>
                </c:pt>
                <c:pt idx="9">
                  <c:v>0.96306055999999995</c:v>
                </c:pt>
                <c:pt idx="10">
                  <c:v>0.96534615999999995</c:v>
                </c:pt>
                <c:pt idx="11">
                  <c:v>0.98259525999999997</c:v>
                </c:pt>
                <c:pt idx="12">
                  <c:v>0.97238153000000005</c:v>
                </c:pt>
                <c:pt idx="13">
                  <c:v>0.9347763</c:v>
                </c:pt>
                <c:pt idx="14">
                  <c:v>0.87720779999999998</c:v>
                </c:pt>
                <c:pt idx="15">
                  <c:v>0</c:v>
                </c:pt>
              </c:numCache>
            </c:numRef>
          </c:xVal>
          <c:yVal>
            <c:numRef>
              <c:f>'nozzle exit'!$O$2:$O$17</c:f>
              <c:numCache>
                <c:formatCode>General</c:formatCode>
                <c:ptCount val="16"/>
                <c:pt idx="0">
                  <c:v>0</c:v>
                </c:pt>
                <c:pt idx="1">
                  <c:v>2.1340238000000001E-2</c:v>
                </c:pt>
                <c:pt idx="2">
                  <c:v>5.317202E-2</c:v>
                </c:pt>
                <c:pt idx="3">
                  <c:v>7.2324656000000001E-2</c:v>
                </c:pt>
                <c:pt idx="4">
                  <c:v>0.15406938000000001</c:v>
                </c:pt>
                <c:pt idx="5">
                  <c:v>0.22942989</c:v>
                </c:pt>
                <c:pt idx="6">
                  <c:v>0.36019465000000001</c:v>
                </c:pt>
                <c:pt idx="7">
                  <c:v>0.44760928</c:v>
                </c:pt>
                <c:pt idx="8">
                  <c:v>0.56015890000000002</c:v>
                </c:pt>
                <c:pt idx="9">
                  <c:v>0.67886959999999996</c:v>
                </c:pt>
                <c:pt idx="10">
                  <c:v>0.75391759999999997</c:v>
                </c:pt>
                <c:pt idx="11">
                  <c:v>0.84173399999999998</c:v>
                </c:pt>
                <c:pt idx="12">
                  <c:v>0.91655880000000001</c:v>
                </c:pt>
                <c:pt idx="13">
                  <c:v>0.95339079999999998</c:v>
                </c:pt>
                <c:pt idx="14">
                  <c:v>0.97736509999999999</c:v>
                </c:pt>
                <c:pt idx="15">
                  <c:v>0.99388367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EFE3-456E-8D9A-D9730D246A84}"/>
            </c:ext>
          </c:extLst>
        </c:ser>
        <c:ser>
          <c:idx val="3"/>
          <c:order val="2"/>
          <c:tx>
            <c:v>SPH with nozzle; U~32.2 m/s; D/dp=34.1 </c:v>
          </c:tx>
          <c:spPr>
            <a:ln w="95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log"/>
            <c:dispRSqr val="0"/>
            <c:dispEq val="0"/>
          </c:trendline>
          <c:xVal>
            <c:numRef>
              <c:f>'nozzle exit'!$S$2:$S$18</c:f>
              <c:numCache>
                <c:formatCode>General</c:formatCode>
                <c:ptCount val="17"/>
                <c:pt idx="0">
                  <c:v>4.1322314839540644E-3</c:v>
                </c:pt>
                <c:pt idx="1">
                  <c:v>1</c:v>
                </c:pt>
                <c:pt idx="2">
                  <c:v>0.99586776612643546</c:v>
                </c:pt>
                <c:pt idx="3">
                  <c:v>0.98347106450574195</c:v>
                </c:pt>
                <c:pt idx="4">
                  <c:v>0.96694212901148402</c:v>
                </c:pt>
                <c:pt idx="5">
                  <c:v>0.96694212901148402</c:v>
                </c:pt>
                <c:pt idx="6">
                  <c:v>0.96694212901148402</c:v>
                </c:pt>
                <c:pt idx="7">
                  <c:v>0.97520659675861299</c:v>
                </c:pt>
                <c:pt idx="8">
                  <c:v>0.98347106450574195</c:v>
                </c:pt>
                <c:pt idx="9">
                  <c:v>0.97520659675861299</c:v>
                </c:pt>
                <c:pt idx="10">
                  <c:v>0.97107436288504845</c:v>
                </c:pt>
                <c:pt idx="11">
                  <c:v>0.96280989513791926</c:v>
                </c:pt>
                <c:pt idx="12">
                  <c:v>0.97933883063217753</c:v>
                </c:pt>
                <c:pt idx="13">
                  <c:v>0.98347106450574195</c:v>
                </c:pt>
                <c:pt idx="14">
                  <c:v>0.98347106450574195</c:v>
                </c:pt>
                <c:pt idx="15">
                  <c:v>0.54958680648277425</c:v>
                </c:pt>
                <c:pt idx="16">
                  <c:v>0</c:v>
                </c:pt>
              </c:numCache>
            </c:numRef>
          </c:xVal>
          <c:yVal>
            <c:numRef>
              <c:f>'nozzle exit'!$T$2:$T$18</c:f>
              <c:numCache>
                <c:formatCode>0.00E+00</c:formatCode>
                <c:ptCount val="17"/>
                <c:pt idx="0">
                  <c:v>0</c:v>
                </c:pt>
                <c:pt idx="1">
                  <c:v>2.4844720833333334E-2</c:v>
                </c:pt>
                <c:pt idx="2">
                  <c:v>4.9689441666666667E-2</c:v>
                </c:pt>
                <c:pt idx="3">
                  <c:v>0.13043477777777779</c:v>
                </c:pt>
                <c:pt idx="4">
                  <c:v>0.20496894444444447</c:v>
                </c:pt>
                <c:pt idx="5">
                  <c:v>0.26501034722222222</c:v>
                </c:pt>
                <c:pt idx="6">
                  <c:v>0.32712216666666671</c:v>
                </c:pt>
                <c:pt idx="7">
                  <c:v>0.40786750000000005</c:v>
                </c:pt>
                <c:pt idx="8">
                  <c:v>0.4906832361111112</c:v>
                </c:pt>
                <c:pt idx="9">
                  <c:v>0.57349897222222224</c:v>
                </c:pt>
                <c:pt idx="10">
                  <c:v>0.67287787500000007</c:v>
                </c:pt>
                <c:pt idx="11">
                  <c:v>0.76190475000000002</c:v>
                </c:pt>
                <c:pt idx="12">
                  <c:v>0.85714283333333341</c:v>
                </c:pt>
                <c:pt idx="13">
                  <c:v>0.91718430555555552</c:v>
                </c:pt>
                <c:pt idx="14">
                  <c:v>0.96066250000000009</c:v>
                </c:pt>
                <c:pt idx="15">
                  <c:v>0.98343694444444452</c:v>
                </c:pt>
                <c:pt idx="16">
                  <c:v>0.99585916666666685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EFE3-456E-8D9A-D9730D246A84}"/>
            </c:ext>
          </c:extLst>
        </c:ser>
        <c:ser>
          <c:idx val="0"/>
          <c:order val="3"/>
          <c:tx>
            <c:v>SPH without nozzle; U~29.5 m/s</c:v>
          </c:tx>
          <c:spPr>
            <a:ln w="95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'nozzle exit'!$E$2:$E$102</c:f>
              <c:numCache>
                <c:formatCode>General</c:formatCode>
                <c:ptCount val="101"/>
                <c:pt idx="0">
                  <c:v>1.9060032947766864E-3</c:v>
                </c:pt>
                <c:pt idx="1">
                  <c:v>1.9060032947766864E-3</c:v>
                </c:pt>
                <c:pt idx="2">
                  <c:v>0.91289646329858853</c:v>
                </c:pt>
                <c:pt idx="3">
                  <c:v>0.91305559618628962</c:v>
                </c:pt>
                <c:pt idx="4">
                  <c:v>0.91369216200112668</c:v>
                </c:pt>
                <c:pt idx="5">
                  <c:v>0.91413747635444165</c:v>
                </c:pt>
                <c:pt idx="6">
                  <c:v>0.91471029188526631</c:v>
                </c:pt>
                <c:pt idx="7">
                  <c:v>0.91544224473963809</c:v>
                </c:pt>
                <c:pt idx="8">
                  <c:v>0.91636519822475526</c:v>
                </c:pt>
                <c:pt idx="9">
                  <c:v>0.91741552231081813</c:v>
                </c:pt>
                <c:pt idx="10">
                  <c:v>0.92266829996420419</c:v>
                </c:pt>
                <c:pt idx="11">
                  <c:v>0.92515140991239708</c:v>
                </c:pt>
                <c:pt idx="12">
                  <c:v>0.92766642112391806</c:v>
                </c:pt>
                <c:pt idx="13">
                  <c:v>0.93008596967345181</c:v>
                </c:pt>
                <c:pt idx="14">
                  <c:v>0.93234637008794741</c:v>
                </c:pt>
                <c:pt idx="15">
                  <c:v>0.93565738740991589</c:v>
                </c:pt>
                <c:pt idx="16">
                  <c:v>0.93728111966621663</c:v>
                </c:pt>
                <c:pt idx="17">
                  <c:v>0.93890487577890314</c:v>
                </c:pt>
                <c:pt idx="18">
                  <c:v>0.9404968173615238</c:v>
                </c:pt>
                <c:pt idx="19">
                  <c:v>0.94208877597379648</c:v>
                </c:pt>
                <c:pt idx="20">
                  <c:v>0.94358523823687479</c:v>
                </c:pt>
                <c:pt idx="21">
                  <c:v>0.94498619784672189</c:v>
                </c:pt>
                <c:pt idx="22">
                  <c:v>0.94625981275733839</c:v>
                </c:pt>
                <c:pt idx="23">
                  <c:v>0.9474060776067168</c:v>
                </c:pt>
                <c:pt idx="24">
                  <c:v>0.94842498818424026</c:v>
                </c:pt>
                <c:pt idx="25">
                  <c:v>0.94931654160228107</c:v>
                </c:pt>
                <c:pt idx="26">
                  <c:v>0.95008073618564248</c:v>
                </c:pt>
                <c:pt idx="27">
                  <c:v>0.95071757161141168</c:v>
                </c:pt>
                <c:pt idx="28">
                  <c:v>0.95129071978365987</c:v>
                </c:pt>
                <c:pt idx="29">
                  <c:v>0.95173650995366332</c:v>
                </c:pt>
                <c:pt idx="30">
                  <c:v>0.95215045098378037</c:v>
                </c:pt>
                <c:pt idx="31">
                  <c:v>0.95390178175909379</c:v>
                </c:pt>
                <c:pt idx="32">
                  <c:v>0.95390178175909379</c:v>
                </c:pt>
                <c:pt idx="33">
                  <c:v>0.95390178175909379</c:v>
                </c:pt>
                <c:pt idx="34">
                  <c:v>0.95390178175909379</c:v>
                </c:pt>
                <c:pt idx="35">
                  <c:v>0.95390178175909379</c:v>
                </c:pt>
                <c:pt idx="36">
                  <c:v>0.9610002098423247</c:v>
                </c:pt>
                <c:pt idx="37">
                  <c:v>0.96402431280574807</c:v>
                </c:pt>
                <c:pt idx="38">
                  <c:v>0.96787615825429862</c:v>
                </c:pt>
                <c:pt idx="39">
                  <c:v>0.97246030784487225</c:v>
                </c:pt>
                <c:pt idx="40">
                  <c:v>0.97742663114421624</c:v>
                </c:pt>
                <c:pt idx="41">
                  <c:v>0.98232944771201236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0.99948876131843234</c:v>
                </c:pt>
                <c:pt idx="47">
                  <c:v>0.99936137740894515</c:v>
                </c:pt>
                <c:pt idx="48">
                  <c:v>0.99923418368434247</c:v>
                </c:pt>
                <c:pt idx="49">
                  <c:v>0.99879036493415152</c:v>
                </c:pt>
                <c:pt idx="50">
                  <c:v>0.99879036493415152</c:v>
                </c:pt>
                <c:pt idx="51">
                  <c:v>0.99879036493415152</c:v>
                </c:pt>
                <c:pt idx="52">
                  <c:v>0.99879036493415152</c:v>
                </c:pt>
                <c:pt idx="53">
                  <c:v>0.99879036493415152</c:v>
                </c:pt>
                <c:pt idx="54">
                  <c:v>0.99879036493415152</c:v>
                </c:pt>
                <c:pt idx="55">
                  <c:v>0.99879036493415152</c:v>
                </c:pt>
                <c:pt idx="56">
                  <c:v>0.99879036493415152</c:v>
                </c:pt>
                <c:pt idx="57">
                  <c:v>0.99551018695325588</c:v>
                </c:pt>
                <c:pt idx="58">
                  <c:v>0.99477776071907753</c:v>
                </c:pt>
                <c:pt idx="59">
                  <c:v>0.99388614005572162</c:v>
                </c:pt>
                <c:pt idx="60">
                  <c:v>0.98939666621204858</c:v>
                </c:pt>
                <c:pt idx="61">
                  <c:v>0.98704065871485602</c:v>
                </c:pt>
                <c:pt idx="62">
                  <c:v>0.98427094177731167</c:v>
                </c:pt>
                <c:pt idx="63">
                  <c:v>0.98121493017625649</c:v>
                </c:pt>
                <c:pt idx="64">
                  <c:v>0.97790451079033536</c:v>
                </c:pt>
                <c:pt idx="65">
                  <c:v>0.97456254369645257</c:v>
                </c:pt>
                <c:pt idx="66">
                  <c:v>0.97131632968735915</c:v>
                </c:pt>
                <c:pt idx="67">
                  <c:v>0.96829312833181069</c:v>
                </c:pt>
                <c:pt idx="68">
                  <c:v>0.96558834705732044</c:v>
                </c:pt>
                <c:pt idx="69">
                  <c:v>0.96326556669976082</c:v>
                </c:pt>
                <c:pt idx="70">
                  <c:v>0.96129288717452432</c:v>
                </c:pt>
                <c:pt idx="71">
                  <c:v>0.95967027157905582</c:v>
                </c:pt>
                <c:pt idx="72">
                  <c:v>0.9569342715868373</c:v>
                </c:pt>
                <c:pt idx="73">
                  <c:v>0.95629799714816466</c:v>
                </c:pt>
                <c:pt idx="74">
                  <c:v>0.9557571846163283</c:v>
                </c:pt>
                <c:pt idx="75">
                  <c:v>0.95531183234940154</c:v>
                </c:pt>
                <c:pt idx="76">
                  <c:v>0.95489827353514722</c:v>
                </c:pt>
                <c:pt idx="77">
                  <c:v>0.95454834508031283</c:v>
                </c:pt>
                <c:pt idx="78">
                  <c:v>0.95426204991178365</c:v>
                </c:pt>
                <c:pt idx="79">
                  <c:v>0.95400755883625499</c:v>
                </c:pt>
                <c:pt idx="80">
                  <c:v>0.95276695627789698</c:v>
                </c:pt>
                <c:pt idx="81">
                  <c:v>0.95276695627789698</c:v>
                </c:pt>
                <c:pt idx="82">
                  <c:v>0.95276695627789698</c:v>
                </c:pt>
                <c:pt idx="83">
                  <c:v>0.95276695627789698</c:v>
                </c:pt>
                <c:pt idx="84">
                  <c:v>0.95276695627789698</c:v>
                </c:pt>
                <c:pt idx="85">
                  <c:v>0.95276695627789698</c:v>
                </c:pt>
                <c:pt idx="86">
                  <c:v>0.95276695627789698</c:v>
                </c:pt>
                <c:pt idx="87">
                  <c:v>0.95276695627789698</c:v>
                </c:pt>
                <c:pt idx="88">
                  <c:v>0.95276695627789698</c:v>
                </c:pt>
                <c:pt idx="89">
                  <c:v>0.95276695627789698</c:v>
                </c:pt>
                <c:pt idx="90">
                  <c:v>0.93187577786062636</c:v>
                </c:pt>
                <c:pt idx="91">
                  <c:v>0.91016055359943759</c:v>
                </c:pt>
                <c:pt idx="92">
                  <c:v>0.91016055359943759</c:v>
                </c:pt>
                <c:pt idx="93">
                  <c:v>0.91016055359943759</c:v>
                </c:pt>
                <c:pt idx="94">
                  <c:v>0.91016055359943759</c:v>
                </c:pt>
                <c:pt idx="95">
                  <c:v>0.91016055359943759</c:v>
                </c:pt>
                <c:pt idx="96">
                  <c:v>0.91016055359943759</c:v>
                </c:pt>
                <c:pt idx="97">
                  <c:v>0.91016055359943759</c:v>
                </c:pt>
                <c:pt idx="98">
                  <c:v>0.91016055359943759</c:v>
                </c:pt>
                <c:pt idx="99">
                  <c:v>0.91016055359943759</c:v>
                </c:pt>
                <c:pt idx="100">
                  <c:v>2.6874195871256466E-3</c:v>
                </c:pt>
              </c:numCache>
            </c:numRef>
          </c:xVal>
          <c:yVal>
            <c:numRef>
              <c:f>'nozzle exit'!$H$2:$H$102</c:f>
              <c:numCache>
                <c:formatCode>General</c:formatCode>
                <c:ptCount val="101"/>
                <c:pt idx="0">
                  <c:v>0</c:v>
                </c:pt>
                <c:pt idx="1">
                  <c:v>9.9999999999999794E-3</c:v>
                </c:pt>
                <c:pt idx="2">
                  <c:v>1.9999999999999959E-2</c:v>
                </c:pt>
                <c:pt idx="3">
                  <c:v>2.9999999999999936E-2</c:v>
                </c:pt>
                <c:pt idx="4">
                  <c:v>4.0000000000000015E-2</c:v>
                </c:pt>
                <c:pt idx="5">
                  <c:v>4.9999999999999989E-2</c:v>
                </c:pt>
                <c:pt idx="6">
                  <c:v>5.999999999999997E-2</c:v>
                </c:pt>
                <c:pt idx="7">
                  <c:v>6.9999999999999951E-2</c:v>
                </c:pt>
                <c:pt idx="8">
                  <c:v>7.9999999999999974E-2</c:v>
                </c:pt>
                <c:pt idx="9">
                  <c:v>8.9999999999999955E-2</c:v>
                </c:pt>
                <c:pt idx="10">
                  <c:v>9.9999999999999978E-2</c:v>
                </c:pt>
                <c:pt idx="11">
                  <c:v>0.10999999999999996</c:v>
                </c:pt>
                <c:pt idx="12">
                  <c:v>0.11999999999999998</c:v>
                </c:pt>
                <c:pt idx="13">
                  <c:v>0.12999999999999998</c:v>
                </c:pt>
                <c:pt idx="14">
                  <c:v>0.13999999999999999</c:v>
                </c:pt>
                <c:pt idx="15">
                  <c:v>0.14999999999999997</c:v>
                </c:pt>
                <c:pt idx="16">
                  <c:v>0.16</c:v>
                </c:pt>
                <c:pt idx="17">
                  <c:v>0.16999999999999998</c:v>
                </c:pt>
                <c:pt idx="18">
                  <c:v>0.17999999999999997</c:v>
                </c:pt>
                <c:pt idx="19">
                  <c:v>0.18999999999999997</c:v>
                </c:pt>
                <c:pt idx="20">
                  <c:v>0.19999999999999996</c:v>
                </c:pt>
                <c:pt idx="21">
                  <c:v>0.21</c:v>
                </c:pt>
                <c:pt idx="22">
                  <c:v>0.21999999999999997</c:v>
                </c:pt>
                <c:pt idx="23">
                  <c:v>0.22999999999999998</c:v>
                </c:pt>
                <c:pt idx="24">
                  <c:v>0.23999999999999996</c:v>
                </c:pt>
                <c:pt idx="25">
                  <c:v>0.25</c:v>
                </c:pt>
                <c:pt idx="26">
                  <c:v>0.25999999999999995</c:v>
                </c:pt>
                <c:pt idx="27">
                  <c:v>0.27</c:v>
                </c:pt>
                <c:pt idx="28">
                  <c:v>0.27999999999999997</c:v>
                </c:pt>
                <c:pt idx="29">
                  <c:v>0.28999999999999998</c:v>
                </c:pt>
                <c:pt idx="30">
                  <c:v>0.29999999999999993</c:v>
                </c:pt>
                <c:pt idx="31">
                  <c:v>0.30999999999999994</c:v>
                </c:pt>
                <c:pt idx="32">
                  <c:v>0.3199999999999999</c:v>
                </c:pt>
                <c:pt idx="33">
                  <c:v>0.3299999999999999</c:v>
                </c:pt>
                <c:pt idx="34">
                  <c:v>0.33999999999999986</c:v>
                </c:pt>
                <c:pt idx="35">
                  <c:v>0.34999999999999981</c:v>
                </c:pt>
                <c:pt idx="36">
                  <c:v>0.35999999999999982</c:v>
                </c:pt>
                <c:pt idx="37">
                  <c:v>0.36999999999999977</c:v>
                </c:pt>
                <c:pt idx="38">
                  <c:v>0.37999999999999978</c:v>
                </c:pt>
                <c:pt idx="39">
                  <c:v>0.38999999999999974</c:v>
                </c:pt>
                <c:pt idx="40">
                  <c:v>0.39999999999999974</c:v>
                </c:pt>
                <c:pt idx="41">
                  <c:v>0.4099999999999997</c:v>
                </c:pt>
                <c:pt idx="42">
                  <c:v>0.41999999999999971</c:v>
                </c:pt>
                <c:pt idx="43">
                  <c:v>0.42999999999999966</c:v>
                </c:pt>
                <c:pt idx="44">
                  <c:v>0.43999999999999967</c:v>
                </c:pt>
                <c:pt idx="45">
                  <c:v>0.44999999999999962</c:v>
                </c:pt>
                <c:pt idx="46">
                  <c:v>0.45999999999999958</c:v>
                </c:pt>
                <c:pt idx="47">
                  <c:v>0.46999999999999958</c:v>
                </c:pt>
                <c:pt idx="48">
                  <c:v>0.47999999999999954</c:v>
                </c:pt>
                <c:pt idx="49">
                  <c:v>0.48999999999999955</c:v>
                </c:pt>
                <c:pt idx="50">
                  <c:v>0.4999999999999995</c:v>
                </c:pt>
                <c:pt idx="51">
                  <c:v>0.50999999999999945</c:v>
                </c:pt>
                <c:pt idx="52">
                  <c:v>0.51999999999999946</c:v>
                </c:pt>
                <c:pt idx="53">
                  <c:v>0.52999999999999947</c:v>
                </c:pt>
                <c:pt idx="54">
                  <c:v>0.53999999999999948</c:v>
                </c:pt>
                <c:pt idx="55">
                  <c:v>0.54999999999999938</c:v>
                </c:pt>
                <c:pt idx="56">
                  <c:v>0.55999999999999939</c:v>
                </c:pt>
                <c:pt idx="57">
                  <c:v>0.5699999999999994</c:v>
                </c:pt>
                <c:pt idx="58">
                  <c:v>0.57999999999999929</c:v>
                </c:pt>
                <c:pt idx="59">
                  <c:v>0.5899999999999993</c:v>
                </c:pt>
                <c:pt idx="60">
                  <c:v>0.59999999999999931</c:v>
                </c:pt>
                <c:pt idx="61">
                  <c:v>0.60999999999999932</c:v>
                </c:pt>
                <c:pt idx="62">
                  <c:v>0.61999999999999922</c:v>
                </c:pt>
                <c:pt idx="63">
                  <c:v>0.62999999999999923</c:v>
                </c:pt>
                <c:pt idx="64">
                  <c:v>0.63999999999999924</c:v>
                </c:pt>
                <c:pt idx="65">
                  <c:v>0.64999999999999925</c:v>
                </c:pt>
                <c:pt idx="66">
                  <c:v>0.65999999999999914</c:v>
                </c:pt>
                <c:pt idx="67">
                  <c:v>0.66999999999999915</c:v>
                </c:pt>
                <c:pt idx="68">
                  <c:v>0.67999999999999916</c:v>
                </c:pt>
                <c:pt idx="69">
                  <c:v>0.68999999999999917</c:v>
                </c:pt>
                <c:pt idx="70">
                  <c:v>0.69999999999999907</c:v>
                </c:pt>
                <c:pt idx="71">
                  <c:v>0.70999999999999908</c:v>
                </c:pt>
                <c:pt idx="72">
                  <c:v>0.71999999999999909</c:v>
                </c:pt>
                <c:pt idx="73">
                  <c:v>0.72999999999999898</c:v>
                </c:pt>
                <c:pt idx="74">
                  <c:v>0.73999999999999899</c:v>
                </c:pt>
                <c:pt idx="75">
                  <c:v>0.749999999999999</c:v>
                </c:pt>
                <c:pt idx="76">
                  <c:v>0.75999999999999901</c:v>
                </c:pt>
                <c:pt idx="77">
                  <c:v>0.76999999999999891</c:v>
                </c:pt>
                <c:pt idx="78">
                  <c:v>0.77999999999999892</c:v>
                </c:pt>
                <c:pt idx="79">
                  <c:v>0.78999999999999893</c:v>
                </c:pt>
                <c:pt idx="80">
                  <c:v>0.79999999999999893</c:v>
                </c:pt>
                <c:pt idx="81">
                  <c:v>0.80999999999999883</c:v>
                </c:pt>
                <c:pt idx="82">
                  <c:v>0.81999999999999884</c:v>
                </c:pt>
                <c:pt idx="83">
                  <c:v>0.82999999999999885</c:v>
                </c:pt>
                <c:pt idx="84">
                  <c:v>0.83999999999999875</c:v>
                </c:pt>
                <c:pt idx="85">
                  <c:v>0.84999999999999876</c:v>
                </c:pt>
                <c:pt idx="86">
                  <c:v>0.85999999999999877</c:v>
                </c:pt>
                <c:pt idx="87">
                  <c:v>0.86999999999999877</c:v>
                </c:pt>
                <c:pt idx="88">
                  <c:v>0.87999999999999867</c:v>
                </c:pt>
                <c:pt idx="89">
                  <c:v>0.88999999999999868</c:v>
                </c:pt>
                <c:pt idx="90">
                  <c:v>0.89999999999999869</c:v>
                </c:pt>
                <c:pt idx="91">
                  <c:v>0.9099999999999987</c:v>
                </c:pt>
                <c:pt idx="92">
                  <c:v>0.9199999999999986</c:v>
                </c:pt>
                <c:pt idx="93">
                  <c:v>0.92999999999999861</c:v>
                </c:pt>
                <c:pt idx="94">
                  <c:v>0.93999999999999861</c:v>
                </c:pt>
                <c:pt idx="95">
                  <c:v>0.94999999999999851</c:v>
                </c:pt>
                <c:pt idx="96">
                  <c:v>0.95999999999999852</c:v>
                </c:pt>
                <c:pt idx="97">
                  <c:v>0.96999999999999875</c:v>
                </c:pt>
                <c:pt idx="98">
                  <c:v>0.97999999999999865</c:v>
                </c:pt>
                <c:pt idx="99">
                  <c:v>0.98999999999999866</c:v>
                </c:pt>
                <c:pt idx="100">
                  <c:v>0.99999999999999867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6-EFE3-456E-8D9A-D9730D246A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798128"/>
        <c:axId val="192798520"/>
      </c:scatterChart>
      <c:valAx>
        <c:axId val="192798128"/>
        <c:scaling>
          <c:orientation val="minMax"/>
          <c:max val="1.2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U/</a:t>
                </a:r>
                <a:r>
                  <a:rPr lang="en-GB"/>
                  <a:t>Umax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192798520"/>
        <c:crosses val="autoZero"/>
        <c:crossBetween val="midCat"/>
        <c:majorUnit val="0.30000000000000004"/>
      </c:valAx>
      <c:valAx>
        <c:axId val="192798520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x/D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192798128"/>
        <c:crosses val="autoZero"/>
        <c:crossBetween val="midCat"/>
        <c:majorUnit val="0.2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3.0650703074152002E-2"/>
          <c:y val="0.72879870785382583"/>
          <c:w val="0.95505819527500935"/>
          <c:h val="0.271201192546204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r-F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69726987938824"/>
          <c:y val="0.19918396564065854"/>
          <c:w val="0.76869666951455118"/>
          <c:h val="0.48983631591505611"/>
        </c:manualLayout>
      </c:layout>
      <c:scatterChart>
        <c:scatterStyle val="lineMarker"/>
        <c:varyColors val="0"/>
        <c:ser>
          <c:idx val="0"/>
          <c:order val="0"/>
          <c:tx>
            <c:v>SPH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'SPH vs. Exp'!$A$4:$A$12</c:f>
              <c:numCache>
                <c:formatCode>General</c:formatCode>
                <c:ptCount val="9"/>
                <c:pt idx="0">
                  <c:v>2.7777777777777781</c:v>
                </c:pt>
                <c:pt idx="1">
                  <c:v>2.7777777777777781</c:v>
                </c:pt>
                <c:pt idx="2">
                  <c:v>5.5555555555555562</c:v>
                </c:pt>
                <c:pt idx="3">
                  <c:v>5.5555555555555562</c:v>
                </c:pt>
                <c:pt idx="4">
                  <c:v>8.3333333333333339</c:v>
                </c:pt>
                <c:pt idx="5">
                  <c:v>8.3333333333333339</c:v>
                </c:pt>
                <c:pt idx="6">
                  <c:v>2.7777777777777781</c:v>
                </c:pt>
                <c:pt idx="7">
                  <c:v>5.5555555555555562</c:v>
                </c:pt>
                <c:pt idx="8">
                  <c:v>8.3333333333333339</c:v>
                </c:pt>
              </c:numCache>
            </c:numRef>
          </c:xVal>
          <c:yVal>
            <c:numRef>
              <c:f>'SPH vs. Exp'!$C$4:$C$12</c:f>
              <c:numCache>
                <c:formatCode>General</c:formatCode>
                <c:ptCount val="9"/>
                <c:pt idx="0">
                  <c:v>4.12</c:v>
                </c:pt>
                <c:pt idx="1">
                  <c:v>8.1</c:v>
                </c:pt>
                <c:pt idx="2">
                  <c:v>3.67</c:v>
                </c:pt>
                <c:pt idx="3">
                  <c:v>8.65</c:v>
                </c:pt>
                <c:pt idx="4">
                  <c:v>2.89</c:v>
                </c:pt>
                <c:pt idx="5">
                  <c:v>7.3</c:v>
                </c:pt>
                <c:pt idx="6">
                  <c:v>1.36</c:v>
                </c:pt>
                <c:pt idx="7">
                  <c:v>0.94</c:v>
                </c:pt>
                <c:pt idx="8">
                  <c:v>0.5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719-4E63-94AC-107E5746BFAE}"/>
            </c:ext>
          </c:extLst>
        </c:ser>
        <c:ser>
          <c:idx val="1"/>
          <c:order val="1"/>
          <c:tx>
            <c:v>Manso (2006)</c:v>
          </c:tx>
          <c:spPr>
            <a:ln w="25400" cap="rnd">
              <a:noFill/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'SPH vs. Exp'!$A$4:$A$12</c:f>
              <c:numCache>
                <c:formatCode>General</c:formatCode>
                <c:ptCount val="9"/>
                <c:pt idx="0">
                  <c:v>2.7777777777777781</c:v>
                </c:pt>
                <c:pt idx="1">
                  <c:v>2.7777777777777781</c:v>
                </c:pt>
                <c:pt idx="2">
                  <c:v>5.5555555555555562</c:v>
                </c:pt>
                <c:pt idx="3">
                  <c:v>5.5555555555555562</c:v>
                </c:pt>
                <c:pt idx="4">
                  <c:v>8.3333333333333339</c:v>
                </c:pt>
                <c:pt idx="5">
                  <c:v>8.3333333333333339</c:v>
                </c:pt>
                <c:pt idx="6">
                  <c:v>2.7777777777777781</c:v>
                </c:pt>
                <c:pt idx="7">
                  <c:v>5.5555555555555562</c:v>
                </c:pt>
                <c:pt idx="8">
                  <c:v>8.3333333333333339</c:v>
                </c:pt>
              </c:numCache>
            </c:numRef>
          </c:xVal>
          <c:yVal>
            <c:numRef>
              <c:f>'SPH vs. Exp'!$D$4:$D$12</c:f>
              <c:numCache>
                <c:formatCode>General</c:formatCode>
                <c:ptCount val="9"/>
                <c:pt idx="0">
                  <c:v>5.28</c:v>
                </c:pt>
                <c:pt idx="1">
                  <c:v>8.01</c:v>
                </c:pt>
                <c:pt idx="2">
                  <c:v>5.3</c:v>
                </c:pt>
                <c:pt idx="3">
                  <c:v>8.25</c:v>
                </c:pt>
                <c:pt idx="4">
                  <c:v>4.8</c:v>
                </c:pt>
                <c:pt idx="5">
                  <c:v>8.0500000000000007</c:v>
                </c:pt>
                <c:pt idx="6">
                  <c:v>1.1000000000000001</c:v>
                </c:pt>
                <c:pt idx="7">
                  <c:v>0.64</c:v>
                </c:pt>
                <c:pt idx="8">
                  <c:v>0.33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719-4E63-94AC-107E5746B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802832"/>
        <c:axId val="192797736"/>
      </c:scatterChart>
      <c:valAx>
        <c:axId val="192802832"/>
        <c:scaling>
          <c:orientation val="minMax"/>
          <c:max val="1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Y/D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192797736"/>
        <c:crosses val="autoZero"/>
        <c:crossBetween val="midCat"/>
        <c:majorUnit val="2"/>
      </c:valAx>
      <c:valAx>
        <c:axId val="192797736"/>
        <c:scaling>
          <c:orientation val="minMax"/>
          <c:max val="1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Pressure (bar)</a:t>
                </a:r>
              </a:p>
            </c:rich>
          </c:tx>
          <c:layout>
            <c:manualLayout>
              <c:xMode val="edge"/>
              <c:yMode val="edge"/>
              <c:x val="0"/>
              <c:y val="0.227293724648055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192802832"/>
        <c:crosses val="autoZero"/>
        <c:crossBetween val="midCat"/>
        <c:majorUnit val="2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r-F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426936195543245"/>
          <c:y val="3.9658340811113489E-2"/>
          <c:w val="0.75314373938551804"/>
          <c:h val="0.5570978011900346"/>
        </c:manualLayout>
      </c:layout>
      <c:scatterChart>
        <c:scatterStyle val="lineMarker"/>
        <c:varyColors val="0"/>
        <c:ser>
          <c:idx val="16"/>
          <c:order val="0"/>
          <c:tx>
            <c:v>Best fit Ervine at al. (1997)</c:v>
          </c:tx>
          <c:spPr>
            <a:ln w="12700">
              <a:solidFill>
                <a:schemeClr val="tx1"/>
              </a:solidFill>
              <a:prstDash val="solid"/>
            </a:ln>
          </c:spPr>
          <c:marker>
            <c:symbol val="none"/>
          </c:marker>
          <c:xVal>
            <c:numRef>
              <c:f>'CP25'!$A$4:$A$25</c:f>
              <c:numCache>
                <c:formatCode>0.00</c:formatCode>
                <c:ptCount val="22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4.5</c:v>
                </c:pt>
                <c:pt idx="4">
                  <c:v>4.5</c:v>
                </c:pt>
                <c:pt idx="5">
                  <c:v>5</c:v>
                </c:pt>
                <c:pt idx="6">
                  <c:v>5.4</c:v>
                </c:pt>
                <c:pt idx="7">
                  <c:v>6</c:v>
                </c:pt>
                <c:pt idx="8">
                  <c:v>6.19</c:v>
                </c:pt>
                <c:pt idx="9">
                  <c:v>6.19</c:v>
                </c:pt>
                <c:pt idx="10">
                  <c:v>6.5</c:v>
                </c:pt>
                <c:pt idx="11">
                  <c:v>7</c:v>
                </c:pt>
                <c:pt idx="12">
                  <c:v>7.5</c:v>
                </c:pt>
                <c:pt idx="13">
                  <c:v>8</c:v>
                </c:pt>
                <c:pt idx="14">
                  <c:v>8.5</c:v>
                </c:pt>
                <c:pt idx="15">
                  <c:v>9</c:v>
                </c:pt>
                <c:pt idx="16">
                  <c:v>9.5</c:v>
                </c:pt>
                <c:pt idx="17">
                  <c:v>10</c:v>
                </c:pt>
                <c:pt idx="18">
                  <c:v>10.5</c:v>
                </c:pt>
                <c:pt idx="19">
                  <c:v>11</c:v>
                </c:pt>
                <c:pt idx="20">
                  <c:v>11.5</c:v>
                </c:pt>
                <c:pt idx="21">
                  <c:v>12</c:v>
                </c:pt>
              </c:numCache>
            </c:numRef>
          </c:xVal>
          <c:yVal>
            <c:numRef>
              <c:f>'CP25'!$C$4:$C$25</c:f>
              <c:numCache>
                <c:formatCode>General</c:formatCode>
                <c:ptCount val="22"/>
                <c:pt idx="0">
                  <c:v>0.86</c:v>
                </c:pt>
                <c:pt idx="1">
                  <c:v>0.86</c:v>
                </c:pt>
                <c:pt idx="2">
                  <c:v>0.86</c:v>
                </c:pt>
                <c:pt idx="3">
                  <c:v>0.86</c:v>
                </c:pt>
                <c:pt idx="4">
                  <c:v>0.86</c:v>
                </c:pt>
                <c:pt idx="5">
                  <c:v>0.86</c:v>
                </c:pt>
                <c:pt idx="6">
                  <c:v>0.86</c:v>
                </c:pt>
                <c:pt idx="7" formatCode="0.00">
                  <c:v>0.69333333333333336</c:v>
                </c:pt>
                <c:pt idx="8" formatCode="0.00">
                  <c:v>0.65142329203650695</c:v>
                </c:pt>
                <c:pt idx="9" formatCode="0.00">
                  <c:v>0.65142329203650695</c:v>
                </c:pt>
                <c:pt idx="10" formatCode="0.00">
                  <c:v>0.59076923076923082</c:v>
                </c:pt>
                <c:pt idx="11" formatCode="0.00">
                  <c:v>0.50938775510204082</c:v>
                </c:pt>
                <c:pt idx="12" formatCode="0.00">
                  <c:v>0.44373333333333337</c:v>
                </c:pt>
                <c:pt idx="13" formatCode="0.00">
                  <c:v>0.39</c:v>
                </c:pt>
                <c:pt idx="14" formatCode="0.00">
                  <c:v>0.3454671280276817</c:v>
                </c:pt>
                <c:pt idx="15" formatCode="0.00">
                  <c:v>0.30814814814814812</c:v>
                </c:pt>
                <c:pt idx="16" formatCode="0.00">
                  <c:v>0.27656509695290854</c:v>
                </c:pt>
                <c:pt idx="17" formatCode="0.00">
                  <c:v>0.24960000000000004</c:v>
                </c:pt>
                <c:pt idx="18" formatCode="0.00">
                  <c:v>0.22639455782312923</c:v>
                </c:pt>
                <c:pt idx="19" formatCode="0.00">
                  <c:v>0.20628099173553721</c:v>
                </c:pt>
                <c:pt idx="20" formatCode="0.00">
                  <c:v>0.18873345935727787</c:v>
                </c:pt>
                <c:pt idx="21" formatCode="0.00">
                  <c:v>0.17333333333333334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391-4510-A05C-8EC33C6313EA}"/>
            </c:ext>
          </c:extLst>
        </c:ser>
        <c:ser>
          <c:idx val="0"/>
          <c:order val="1"/>
          <c:tx>
            <c:v>SPH</c:v>
          </c:tx>
          <c:spPr>
            <a:ln>
              <a:noFill/>
            </a:ln>
          </c:spPr>
          <c:marker>
            <c:symbol val="diamond"/>
            <c:size val="7"/>
          </c:marker>
          <c:xVal>
            <c:numRef>
              <c:f>'CP25'!$N$5:$N$11</c:f>
              <c:numCache>
                <c:formatCode>0.0</c:formatCode>
                <c:ptCount val="7"/>
                <c:pt idx="1">
                  <c:v>2.7777777777777781</c:v>
                </c:pt>
                <c:pt idx="2">
                  <c:v>4.166666666666667</c:v>
                </c:pt>
                <c:pt idx="3">
                  <c:v>5.5555555555555562</c:v>
                </c:pt>
                <c:pt idx="4">
                  <c:v>6.9444444444444446</c:v>
                </c:pt>
                <c:pt idx="5">
                  <c:v>8.3333333333333339</c:v>
                </c:pt>
                <c:pt idx="6">
                  <c:v>9.3055555555555571</c:v>
                </c:pt>
              </c:numCache>
            </c:numRef>
          </c:xVal>
          <c:yVal>
            <c:numRef>
              <c:f>'CP25'!$O$5:$O$11</c:f>
              <c:numCache>
                <c:formatCode>General</c:formatCode>
                <c:ptCount val="7"/>
                <c:pt idx="1">
                  <c:v>0.85817084156265111</c:v>
                </c:pt>
                <c:pt idx="2">
                  <c:v>0.8499024952717894</c:v>
                </c:pt>
                <c:pt idx="3">
                  <c:v>0.78047364694504895</c:v>
                </c:pt>
                <c:pt idx="4">
                  <c:v>0.72764342484033528</c:v>
                </c:pt>
                <c:pt idx="5">
                  <c:v>0.60779041305595272</c:v>
                </c:pt>
                <c:pt idx="6">
                  <c:v>0.46922273774373535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391-4510-A05C-8EC33C6313EA}"/>
            </c:ext>
          </c:extLst>
        </c:ser>
        <c:ser>
          <c:idx val="1"/>
          <c:order val="2"/>
          <c:tx>
            <c:v>Manso (2006) 17.5&lt;U&lt;27 m/s</c:v>
          </c:tx>
          <c:spPr>
            <a:ln>
              <a:noFill/>
            </a:ln>
          </c:spPr>
          <c:marker>
            <c:symbol val="x"/>
            <c:size val="6"/>
            <c:spPr>
              <a:ln>
                <a:solidFill>
                  <a:schemeClr val="tx1"/>
                </a:solidFill>
              </a:ln>
            </c:spPr>
          </c:marker>
          <c:xVal>
            <c:numRef>
              <c:f>'CP25'!$R$5:$R$24</c:f>
              <c:numCache>
                <c:formatCode>0.00</c:formatCode>
                <c:ptCount val="20"/>
                <c:pt idx="0">
                  <c:v>2.7777777777777781</c:v>
                </c:pt>
                <c:pt idx="1">
                  <c:v>5.5555555555555562</c:v>
                </c:pt>
                <c:pt idx="2">
                  <c:v>8.3333333333333339</c:v>
                </c:pt>
                <c:pt idx="3">
                  <c:v>9.3055555555555571</c:v>
                </c:pt>
                <c:pt idx="4">
                  <c:v>2.7777777777777781</c:v>
                </c:pt>
                <c:pt idx="5">
                  <c:v>5.5555555555555562</c:v>
                </c:pt>
                <c:pt idx="6">
                  <c:v>8.3333333333333339</c:v>
                </c:pt>
                <c:pt idx="7">
                  <c:v>9.3055555555555571</c:v>
                </c:pt>
                <c:pt idx="8">
                  <c:v>2.7777777777777781</c:v>
                </c:pt>
                <c:pt idx="9">
                  <c:v>5.5555555555555562</c:v>
                </c:pt>
                <c:pt idx="10">
                  <c:v>8.3333333333333339</c:v>
                </c:pt>
                <c:pt idx="11" formatCode="General">
                  <c:v>9.3055555555555571</c:v>
                </c:pt>
                <c:pt idx="12" formatCode="General">
                  <c:v>2.7777777777777781</c:v>
                </c:pt>
                <c:pt idx="13" formatCode="General">
                  <c:v>5.5555555555555562</c:v>
                </c:pt>
                <c:pt idx="14" formatCode="General">
                  <c:v>8.3333333333333339</c:v>
                </c:pt>
                <c:pt idx="15" formatCode="General">
                  <c:v>9.3055555555555571</c:v>
                </c:pt>
                <c:pt idx="16" formatCode="General">
                  <c:v>2.7777777777777781</c:v>
                </c:pt>
                <c:pt idx="17" formatCode="General">
                  <c:v>5.5555555555555562</c:v>
                </c:pt>
                <c:pt idx="18" formatCode="General">
                  <c:v>8.3333333333333339</c:v>
                </c:pt>
                <c:pt idx="19" formatCode="General">
                  <c:v>9.3055555555555571</c:v>
                </c:pt>
              </c:numCache>
            </c:numRef>
          </c:xVal>
          <c:yVal>
            <c:numRef>
              <c:f>'CP25'!$S$5:$S$24</c:f>
              <c:numCache>
                <c:formatCode>0.0000</c:formatCode>
                <c:ptCount val="20"/>
                <c:pt idx="0">
                  <c:v>0.78675761635312036</c:v>
                </c:pt>
                <c:pt idx="1">
                  <c:v>0.72993955176202308</c:v>
                </c:pt>
                <c:pt idx="2">
                  <c:v>0.53545715777614267</c:v>
                </c:pt>
                <c:pt idx="3">
                  <c:v>0.40210728422063624</c:v>
                </c:pt>
                <c:pt idx="4">
                  <c:v>0.82352694396607595</c:v>
                </c:pt>
                <c:pt idx="5">
                  <c:v>0.80203037517263853</c:v>
                </c:pt>
                <c:pt idx="6">
                  <c:v>0.57593525800478473</c:v>
                </c:pt>
                <c:pt idx="7">
                  <c:v>0.39090214458420586</c:v>
                </c:pt>
                <c:pt idx="8">
                  <c:v>0.86996638375597857</c:v>
                </c:pt>
                <c:pt idx="9">
                  <c:v>0.85169652754768121</c:v>
                </c:pt>
                <c:pt idx="10">
                  <c:v>0.68240924452750173</c:v>
                </c:pt>
                <c:pt idx="11" formatCode="General">
                  <c:v>0.45373489044782417</c:v>
                </c:pt>
                <c:pt idx="12" formatCode="General">
                  <c:v>0.87165283202135957</c:v>
                </c:pt>
                <c:pt idx="13" formatCode="General">
                  <c:v>0.86791253068992469</c:v>
                </c:pt>
                <c:pt idx="14" formatCode="General">
                  <c:v>0.73183061094450041</c:v>
                </c:pt>
                <c:pt idx="15" formatCode="General">
                  <c:v>0.47469302549819942</c:v>
                </c:pt>
                <c:pt idx="16" formatCode="General">
                  <c:v>0.97833810679293909</c:v>
                </c:pt>
                <c:pt idx="17" formatCode="General">
                  <c:v>0.96807008589025756</c:v>
                </c:pt>
                <c:pt idx="18" formatCode="General">
                  <c:v>0.84031117659589694</c:v>
                </c:pt>
                <c:pt idx="19" formatCode="General">
                  <c:v>0.43840686105428567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391-4510-A05C-8EC33C6313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798912"/>
        <c:axId val="192799304"/>
      </c:scatterChart>
      <c:scatterChart>
        <c:scatterStyle val="smoothMarker"/>
        <c:varyColors val="0"/>
        <c:ser>
          <c:idx val="2"/>
          <c:order val="3"/>
          <c:tx>
            <c:v>Bollaert (2002) results envelope</c:v>
          </c:tx>
          <c:spPr>
            <a:ln w="12700">
              <a:solidFill>
                <a:schemeClr val="bg1">
                  <a:lumMod val="50000"/>
                </a:schemeClr>
              </a:solidFill>
              <a:prstDash val="sysDash"/>
            </a:ln>
          </c:spPr>
          <c:marker>
            <c:symbol val="none"/>
          </c:marker>
          <c:xVal>
            <c:numRef>
              <c:f>'CP25'!$O$19:$O$51</c:f>
              <c:numCache>
                <c:formatCode>General</c:formatCode>
                <c:ptCount val="33"/>
                <c:pt idx="0">
                  <c:v>1.6400911</c:v>
                </c:pt>
                <c:pt idx="1">
                  <c:v>2.6879270000000002</c:v>
                </c:pt>
                <c:pt idx="2">
                  <c:v>4.1457860000000002</c:v>
                </c:pt>
                <c:pt idx="3">
                  <c:v>5.3302959999999997</c:v>
                </c:pt>
                <c:pt idx="4">
                  <c:v>6.4692483000000003</c:v>
                </c:pt>
                <c:pt idx="5">
                  <c:v>7.2437360000000002</c:v>
                </c:pt>
                <c:pt idx="6">
                  <c:v>7.4715259999999999</c:v>
                </c:pt>
                <c:pt idx="7">
                  <c:v>7.6993165000000001</c:v>
                </c:pt>
                <c:pt idx="8">
                  <c:v>8.7015940000000001</c:v>
                </c:pt>
                <c:pt idx="9">
                  <c:v>9.7038729999999997</c:v>
                </c:pt>
                <c:pt idx="10">
                  <c:v>10.159452999999999</c:v>
                </c:pt>
                <c:pt idx="11">
                  <c:v>10.615034</c:v>
                </c:pt>
                <c:pt idx="12">
                  <c:v>11.298406</c:v>
                </c:pt>
                <c:pt idx="13">
                  <c:v>12.300682999999999</c:v>
                </c:pt>
                <c:pt idx="14">
                  <c:v>12.255125</c:v>
                </c:pt>
                <c:pt idx="15">
                  <c:v>11.526196000000001</c:v>
                </c:pt>
                <c:pt idx="16">
                  <c:v>9.7038729999999997</c:v>
                </c:pt>
                <c:pt idx="17">
                  <c:v>8.1548979999999993</c:v>
                </c:pt>
                <c:pt idx="18">
                  <c:v>7.2437360000000002</c:v>
                </c:pt>
                <c:pt idx="19">
                  <c:v>6.5603642000000004</c:v>
                </c:pt>
                <c:pt idx="20">
                  <c:v>6.2870160000000004</c:v>
                </c:pt>
                <c:pt idx="21">
                  <c:v>5.8314349999999999</c:v>
                </c:pt>
                <c:pt idx="22">
                  <c:v>5.1480636999999998</c:v>
                </c:pt>
                <c:pt idx="23">
                  <c:v>4.6469250000000004</c:v>
                </c:pt>
                <c:pt idx="24">
                  <c:v>4.1457860000000002</c:v>
                </c:pt>
                <c:pt idx="25">
                  <c:v>3.4168565000000002</c:v>
                </c:pt>
                <c:pt idx="26">
                  <c:v>3.1435080000000002</c:v>
                </c:pt>
                <c:pt idx="27">
                  <c:v>2.5968108000000001</c:v>
                </c:pt>
                <c:pt idx="28">
                  <c:v>2.186788</c:v>
                </c:pt>
                <c:pt idx="29">
                  <c:v>2.0045557000000001</c:v>
                </c:pt>
                <c:pt idx="30">
                  <c:v>1.7767653000000001</c:v>
                </c:pt>
                <c:pt idx="31">
                  <c:v>1.6400911</c:v>
                </c:pt>
                <c:pt idx="32">
                  <c:v>1.6400911</c:v>
                </c:pt>
              </c:numCache>
            </c:numRef>
          </c:xVal>
          <c:yVal>
            <c:numRef>
              <c:f>'CP25'!$P$19:$P$51</c:f>
              <c:numCache>
                <c:formatCode>General</c:formatCode>
                <c:ptCount val="33"/>
                <c:pt idx="0">
                  <c:v>0.93665160000000003</c:v>
                </c:pt>
                <c:pt idx="1">
                  <c:v>0.92760180000000003</c:v>
                </c:pt>
                <c:pt idx="2">
                  <c:v>0.93665160000000003</c:v>
                </c:pt>
                <c:pt idx="3">
                  <c:v>0.95475113</c:v>
                </c:pt>
                <c:pt idx="4">
                  <c:v>0.80090499999999998</c:v>
                </c:pt>
                <c:pt idx="5">
                  <c:v>0.70135749999999997</c:v>
                </c:pt>
                <c:pt idx="6">
                  <c:v>0.6380091</c:v>
                </c:pt>
                <c:pt idx="7">
                  <c:v>0.61538464000000004</c:v>
                </c:pt>
                <c:pt idx="8">
                  <c:v>0.44796380000000002</c:v>
                </c:pt>
                <c:pt idx="9">
                  <c:v>0.45701357999999997</c:v>
                </c:pt>
                <c:pt idx="10">
                  <c:v>0.42986426</c:v>
                </c:pt>
                <c:pt idx="11">
                  <c:v>0.3846154</c:v>
                </c:pt>
                <c:pt idx="12">
                  <c:v>0.33936653</c:v>
                </c:pt>
                <c:pt idx="13">
                  <c:v>0.239819</c:v>
                </c:pt>
                <c:pt idx="14">
                  <c:v>9.5022625999999999E-2</c:v>
                </c:pt>
                <c:pt idx="15">
                  <c:v>0.122171946</c:v>
                </c:pt>
                <c:pt idx="16">
                  <c:v>0.15837105000000001</c:v>
                </c:pt>
                <c:pt idx="17">
                  <c:v>0.23529412</c:v>
                </c:pt>
                <c:pt idx="18">
                  <c:v>0.24886878000000001</c:v>
                </c:pt>
                <c:pt idx="19">
                  <c:v>0.26696834000000003</c:v>
                </c:pt>
                <c:pt idx="20">
                  <c:v>0.42081447999999999</c:v>
                </c:pt>
                <c:pt idx="21">
                  <c:v>0.54298645000000001</c:v>
                </c:pt>
                <c:pt idx="22">
                  <c:v>0.52036199999999999</c:v>
                </c:pt>
                <c:pt idx="23">
                  <c:v>0.61538464000000004</c:v>
                </c:pt>
                <c:pt idx="24">
                  <c:v>0.61085975000000003</c:v>
                </c:pt>
                <c:pt idx="25">
                  <c:v>0.65158373000000003</c:v>
                </c:pt>
                <c:pt idx="26">
                  <c:v>0.65610860000000004</c:v>
                </c:pt>
                <c:pt idx="27">
                  <c:v>0.6380091</c:v>
                </c:pt>
                <c:pt idx="28">
                  <c:v>0.68325793999999995</c:v>
                </c:pt>
                <c:pt idx="29">
                  <c:v>0.71945703000000005</c:v>
                </c:pt>
                <c:pt idx="30">
                  <c:v>0.77828056000000001</c:v>
                </c:pt>
                <c:pt idx="31">
                  <c:v>0.90045249999999999</c:v>
                </c:pt>
                <c:pt idx="32">
                  <c:v>0.93665160000000003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B391-4510-A05C-8EC33C6313EA}"/>
            </c:ext>
          </c:extLst>
        </c:ser>
        <c:ser>
          <c:idx val="3"/>
          <c:order val="4"/>
          <c:tx>
            <c:v>Manso (2006) U=29.5 m/s</c:v>
          </c:tx>
          <c:spPr>
            <a:ln>
              <a:noFill/>
            </a:ln>
          </c:spPr>
          <c:marker>
            <c:symbol val="x"/>
            <c:size val="6"/>
            <c:spPr>
              <a:noFill/>
              <a:ln>
                <a:solidFill>
                  <a:srgbClr val="C00000"/>
                </a:solidFill>
              </a:ln>
            </c:spPr>
          </c:marker>
          <c:xVal>
            <c:numRef>
              <c:f>'CP25'!$R$25:$R$28</c:f>
              <c:numCache>
                <c:formatCode>General</c:formatCode>
                <c:ptCount val="4"/>
                <c:pt idx="0">
                  <c:v>2.7777777777777781</c:v>
                </c:pt>
                <c:pt idx="1">
                  <c:v>5.5555555555555562</c:v>
                </c:pt>
                <c:pt idx="2">
                  <c:v>8.3333333333333339</c:v>
                </c:pt>
                <c:pt idx="3">
                  <c:v>9.3055555555555571</c:v>
                </c:pt>
              </c:numCache>
            </c:numRef>
          </c:xVal>
          <c:yVal>
            <c:numRef>
              <c:f>'CP25'!$S$25:$S$28</c:f>
              <c:numCache>
                <c:formatCode>General</c:formatCode>
                <c:ptCount val="4"/>
                <c:pt idx="0">
                  <c:v>0.97101023272777431</c:v>
                </c:pt>
                <c:pt idx="1">
                  <c:v>0.98481049911368479</c:v>
                </c:pt>
                <c:pt idx="2">
                  <c:v>0.85712980209314305</c:v>
                </c:pt>
                <c:pt idx="3">
                  <c:v>0.44050179267497352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B391-4510-A05C-8EC33C6313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798912"/>
        <c:axId val="192799304"/>
      </c:scatterChart>
      <c:valAx>
        <c:axId val="192798912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Y/Dj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spPr>
          <a:ln w="3175">
            <a:solidFill>
              <a:srgbClr val="000000">
                <a:alpha val="99000"/>
              </a:srgbClr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192799304"/>
        <c:crossesAt val="-0.3"/>
        <c:crossBetween val="midCat"/>
        <c:majorUnit val="2"/>
      </c:valAx>
      <c:valAx>
        <c:axId val="192799304"/>
        <c:scaling>
          <c:orientation val="minMax"/>
          <c:max val="1.2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Cp</a:t>
                </a:r>
              </a:p>
            </c:rich>
          </c:tx>
          <c:layout>
            <c:manualLayout>
              <c:xMode val="edge"/>
              <c:yMode val="edge"/>
              <c:x val="1.7688086565415168E-2"/>
              <c:y val="0.3025335666105366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192798912"/>
        <c:crosses val="autoZero"/>
        <c:crossBetween val="midCat"/>
        <c:majorUnit val="0.2"/>
        <c:minorUnit val="0.04"/>
      </c:valAx>
      <c:spPr>
        <a:noFill/>
        <a:ln w="9525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2.7487116620773511E-2"/>
          <c:y val="0.7506685195402435"/>
          <c:w val="0.91684806808756936"/>
          <c:h val="0.24933148045975656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1500"/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700" b="0" i="0" u="none" strike="noStrike" baseline="0">
          <a:solidFill>
            <a:srgbClr val="000000"/>
          </a:solidFill>
          <a:latin typeface="Arial" panose="020B0604020202020204" pitchFamily="34" charset="0"/>
          <a:ea typeface="Arial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92511-39B4-458B-B701-28F23A32FB8B}" type="datetimeFigureOut">
              <a:rPr lang="pt-PT" smtClean="0"/>
              <a:t>20/06/2019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2A832-698A-43E5-A8D2-B9561C5A51AE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2197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2A832-698A-43E5-A8D2-B9561C5A51AE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5150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2A832-698A-43E5-A8D2-B9561C5A51AE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18436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2A832-698A-43E5-A8D2-B9561C5A51AE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663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2A832-698A-43E5-A8D2-B9561C5A51AE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5535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2A832-698A-43E5-A8D2-B9561C5A51AE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29694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2A832-698A-43E5-A8D2-B9561C5A51AE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0761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made</a:t>
            </a:r>
            <a:r>
              <a:rPr lang="pt-PT" dirty="0"/>
              <a:t> </a:t>
            </a:r>
            <a:r>
              <a:rPr lang="pt-PT" dirty="0" err="1"/>
              <a:t>considerations</a:t>
            </a:r>
            <a:r>
              <a:rPr lang="pt-PT" dirty="0"/>
              <a:t>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impact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analysing</a:t>
            </a:r>
            <a:r>
              <a:rPr lang="pt-PT" dirty="0"/>
              <a:t> </a:t>
            </a:r>
            <a:r>
              <a:rPr lang="pt-PT" dirty="0" err="1"/>
              <a:t>only</a:t>
            </a:r>
            <a:r>
              <a:rPr lang="pt-PT" dirty="0"/>
              <a:t> 10s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simulations</a:t>
            </a:r>
            <a:r>
              <a:rPr lang="pt-PT" dirty="0"/>
              <a:t> in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paper</a:t>
            </a:r>
            <a:r>
              <a:rPr lang="pt-PT" dirty="0"/>
              <a:t> 3 (</a:t>
            </a:r>
            <a:r>
              <a:rPr lang="pt-PT" dirty="0" err="1"/>
              <a:t>under</a:t>
            </a:r>
            <a:r>
              <a:rPr lang="pt-PT" dirty="0"/>
              <a:t> </a:t>
            </a:r>
            <a:r>
              <a:rPr lang="pt-PT" dirty="0" err="1"/>
              <a:t>review</a:t>
            </a:r>
            <a:r>
              <a:rPr lang="pt-PT" dirty="0"/>
              <a:t> in JHR)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2A832-698A-43E5-A8D2-B9561C5A51AE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4856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2A832-698A-43E5-A8D2-B9561C5A51AE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546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A609-DA3D-4058-AE85-88591D264276}" type="datetimeFigureOut">
              <a:rPr lang="pt-PT" smtClean="0"/>
              <a:t>20/06/2019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B439-8D06-432E-A88C-11767B1C0A7E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2801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A609-DA3D-4058-AE85-88591D264276}" type="datetimeFigureOut">
              <a:rPr lang="pt-PT" smtClean="0"/>
              <a:t>20/06/2019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B439-8D06-432E-A88C-11767B1C0A7E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202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A609-DA3D-4058-AE85-88591D264276}" type="datetimeFigureOut">
              <a:rPr lang="pt-PT" smtClean="0"/>
              <a:t>20/06/2019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B439-8D06-432E-A88C-11767B1C0A7E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561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A609-DA3D-4058-AE85-88591D264276}" type="datetimeFigureOut">
              <a:rPr lang="pt-PT" smtClean="0"/>
              <a:t>20/06/2019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B439-8D06-432E-A88C-11767B1C0A7E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94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A609-DA3D-4058-AE85-88591D264276}" type="datetimeFigureOut">
              <a:rPr lang="pt-PT" smtClean="0"/>
              <a:t>20/06/2019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B439-8D06-432E-A88C-11767B1C0A7E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25879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A609-DA3D-4058-AE85-88591D264276}" type="datetimeFigureOut">
              <a:rPr lang="pt-PT" smtClean="0"/>
              <a:t>20/06/2019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B439-8D06-432E-A88C-11767B1C0A7E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3898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A609-DA3D-4058-AE85-88591D264276}" type="datetimeFigureOut">
              <a:rPr lang="pt-PT" smtClean="0"/>
              <a:t>20/06/2019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B439-8D06-432E-A88C-11767B1C0A7E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70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A609-DA3D-4058-AE85-88591D264276}" type="datetimeFigureOut">
              <a:rPr lang="pt-PT" smtClean="0"/>
              <a:t>20/06/2019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B439-8D06-432E-A88C-11767B1C0A7E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7891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A609-DA3D-4058-AE85-88591D264276}" type="datetimeFigureOut">
              <a:rPr lang="pt-PT" smtClean="0"/>
              <a:t>20/06/2019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B439-8D06-432E-A88C-11767B1C0A7E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7963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A609-DA3D-4058-AE85-88591D264276}" type="datetimeFigureOut">
              <a:rPr lang="pt-PT" smtClean="0"/>
              <a:t>20/06/2019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B439-8D06-432E-A88C-11767B1C0A7E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1294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A609-DA3D-4058-AE85-88591D264276}" type="datetimeFigureOut">
              <a:rPr lang="pt-PT" smtClean="0"/>
              <a:t>20/06/2019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B439-8D06-432E-A88C-11767B1C0A7E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7890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4A609-DA3D-4058-AE85-88591D264276}" type="datetimeFigureOut">
              <a:rPr lang="pt-PT" smtClean="0"/>
              <a:t>20/06/2019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4B439-8D06-432E-A88C-11767B1C0A7E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0349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pusph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hyperlink" Target="http://www.gpusph.discourse.group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2257994-BD97-4691-8B89-198A6D2BAB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9865" y="4269282"/>
            <a:ext cx="9794928" cy="1264762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anchor="ctr">
            <a:normAutofit fontScale="90000"/>
          </a:bodyPr>
          <a:lstStyle/>
          <a:p>
            <a:r>
              <a:rPr lang="en-GB" sz="4000" dirty="0">
                <a:solidFill>
                  <a:srgbClr val="404040"/>
                </a:solidFill>
              </a:rPr>
              <a:t>SPH simulation of vertical high-speed jet flow from a circular nozzle with stagnation pressures prediction </a:t>
            </a:r>
            <a:endParaRPr lang="pt-PT" sz="4000" b="1" dirty="0">
              <a:solidFill>
                <a:srgbClr val="40404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688536"/>
            <a:ext cx="8991599" cy="278312"/>
          </a:xfrm>
        </p:spPr>
        <p:txBody>
          <a:bodyPr>
            <a:noAutofit/>
          </a:bodyPr>
          <a:lstStyle/>
          <a:p>
            <a:pPr marL="342900" indent="-342900">
              <a:buAutoNum type="alphaUcPeriod"/>
            </a:pPr>
            <a:r>
              <a:rPr lang="pt-PT" sz="1600" b="1" dirty="0">
                <a:solidFill>
                  <a:srgbClr val="FFFFFF"/>
                </a:solidFill>
              </a:rPr>
              <a:t>MOREIRA*, P. Manso**, D. VIOLEAU*** AND F. TAVEIRA-PINTO*</a:t>
            </a:r>
          </a:p>
          <a:p>
            <a:endParaRPr lang="pt-PT" sz="1600" b="1" dirty="0">
              <a:solidFill>
                <a:srgbClr val="FFFFFF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8C77732F-9562-4DDE-9805-0FB0CB7D1A7A}"/>
              </a:ext>
            </a:extLst>
          </p:cNvPr>
          <p:cNvSpPr txBox="1"/>
          <p:nvPr/>
        </p:nvSpPr>
        <p:spPr>
          <a:xfrm>
            <a:off x="1513668" y="6024536"/>
            <a:ext cx="106783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rgbClr val="FFFFFF"/>
                </a:solidFill>
              </a:rPr>
              <a:t>*</a:t>
            </a:r>
            <a:r>
              <a:rPr lang="en-GB" sz="1400" b="1" dirty="0">
                <a:solidFill>
                  <a:srgbClr val="FFFFFF"/>
                </a:solidFill>
              </a:rPr>
              <a:t>University of Porto – Faculty of Engineering, Porto, Portugal</a:t>
            </a:r>
          </a:p>
          <a:p>
            <a:r>
              <a:rPr lang="en-GB" sz="1400" b="1" dirty="0">
                <a:solidFill>
                  <a:srgbClr val="FFFFFF"/>
                </a:solidFill>
              </a:rPr>
              <a:t>** </a:t>
            </a:r>
            <a:r>
              <a:rPr lang="fr-FR" sz="1400" b="1" dirty="0">
                <a:solidFill>
                  <a:srgbClr val="FFFFFF"/>
                </a:solidFill>
              </a:rPr>
              <a:t>Ecole Polytechnique Fédérale de Lausanne (EPFL), Lausanne, </a:t>
            </a:r>
            <a:r>
              <a:rPr lang="fr-FR" sz="1400" b="1" dirty="0" err="1">
                <a:solidFill>
                  <a:srgbClr val="FFFFFF"/>
                </a:solidFill>
              </a:rPr>
              <a:t>Switzerlan</a:t>
            </a:r>
            <a:endParaRPr lang="en-GB" sz="1400" b="1" dirty="0">
              <a:solidFill>
                <a:srgbClr val="FFFFFF"/>
              </a:solidFill>
            </a:endParaRPr>
          </a:p>
          <a:p>
            <a:r>
              <a:rPr lang="en-GB" sz="1400" b="1" dirty="0">
                <a:solidFill>
                  <a:srgbClr val="FFFFFF"/>
                </a:solidFill>
              </a:rPr>
              <a:t>***EDF R&amp;D / LNHE &amp; </a:t>
            </a:r>
            <a:r>
              <a:rPr lang="en-GB" sz="1400" b="1" dirty="0" err="1">
                <a:solidFill>
                  <a:srgbClr val="FFFFFF"/>
                </a:solidFill>
              </a:rPr>
              <a:t>Université</a:t>
            </a:r>
            <a:r>
              <a:rPr lang="en-GB" sz="1400" b="1" dirty="0">
                <a:solidFill>
                  <a:srgbClr val="FFFFFF"/>
                </a:solidFill>
              </a:rPr>
              <a:t> Paris-Est, Saint-</a:t>
            </a:r>
            <a:r>
              <a:rPr lang="en-GB" sz="1400" b="1" dirty="0" err="1">
                <a:solidFill>
                  <a:srgbClr val="FFFFFF"/>
                </a:solidFill>
              </a:rPr>
              <a:t>Venant</a:t>
            </a:r>
            <a:r>
              <a:rPr lang="en-GB" sz="1400" b="1" dirty="0">
                <a:solidFill>
                  <a:srgbClr val="FFFFFF"/>
                </a:solidFill>
              </a:rPr>
              <a:t> Hydraulics Laboratory (ENPC, EDF R&amp;D, CEREMA), </a:t>
            </a:r>
            <a:r>
              <a:rPr lang="en-GB" sz="1400" b="1" dirty="0" err="1">
                <a:solidFill>
                  <a:srgbClr val="FFFFFF"/>
                </a:solidFill>
              </a:rPr>
              <a:t>Chatou</a:t>
            </a:r>
            <a:r>
              <a:rPr lang="en-GB" sz="1400" b="1" dirty="0">
                <a:solidFill>
                  <a:srgbClr val="FFFFFF"/>
                </a:solidFill>
              </a:rPr>
              <a:t>, France</a:t>
            </a:r>
          </a:p>
          <a:p>
            <a:endParaRPr lang="en-GB" sz="1400" b="1" dirty="0">
              <a:solidFill>
                <a:srgbClr val="FFFFFF"/>
              </a:solidFill>
            </a:endParaRPr>
          </a:p>
          <a:p>
            <a:endParaRPr lang="pt-PT" sz="1400" dirty="0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B212F276-B5ED-4618-8565-2F33B115D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815" y="201479"/>
            <a:ext cx="1854461" cy="81551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E4E38A07-BF87-4A95-AFAF-48959A29E8FF}"/>
              </a:ext>
            </a:extLst>
          </p:cNvPr>
          <p:cNvSpPr txBox="1"/>
          <p:nvPr/>
        </p:nvSpPr>
        <p:spPr>
          <a:xfrm>
            <a:off x="352724" y="293011"/>
            <a:ext cx="52849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500" b="1" dirty="0"/>
              <a:t>SPHERIC 2019</a:t>
            </a:r>
          </a:p>
          <a:p>
            <a:r>
              <a:rPr lang="pt-PT" sz="2500" b="1" dirty="0"/>
              <a:t>Exeter, </a:t>
            </a:r>
            <a:r>
              <a:rPr lang="pt-PT" sz="2500" b="1" dirty="0" err="1"/>
              <a:t>England</a:t>
            </a:r>
            <a:r>
              <a:rPr lang="pt-PT" sz="2500" b="1" dirty="0"/>
              <a:t> – 25th – 27th </a:t>
            </a:r>
            <a:r>
              <a:rPr lang="pt-PT" sz="2500" b="1" dirty="0" err="1"/>
              <a:t>June</a:t>
            </a:r>
            <a:endParaRPr lang="pt-PT" sz="2500" b="1" dirty="0"/>
          </a:p>
        </p:txBody>
      </p:sp>
      <p:pic>
        <p:nvPicPr>
          <p:cNvPr id="9" name="Imagem 8" descr="Uma imagem com assento, mobília, céu&#10;&#10;Descrição gerada com confiança alta">
            <a:extLst>
              <a:ext uri="{FF2B5EF4-FFF2-40B4-BE49-F238E27FC236}">
                <a16:creationId xmlns="" xmlns:a16="http://schemas.microsoft.com/office/drawing/2014/main" id="{2A344E1B-4C17-4DF1-84DB-54C75172D4E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531" y="1925594"/>
            <a:ext cx="3307596" cy="222210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446825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40">
            <a:extLst>
              <a:ext uri="{FF2B5EF4-FFF2-40B4-BE49-F238E27FC236}">
                <a16:creationId xmlns="" xmlns:a16="http://schemas.microsoft.com/office/drawing/2014/main" id="{50863A65-51F0-40CB-AFE6-716D99BE8E45}"/>
              </a:ext>
            </a:extLst>
          </p:cNvPr>
          <p:cNvSpPr/>
          <p:nvPr/>
        </p:nvSpPr>
        <p:spPr>
          <a:xfrm>
            <a:off x="9166371" y="2719956"/>
            <a:ext cx="19143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Photo from Lopes (2005)</a:t>
            </a:r>
            <a:endParaRPr lang="pt-PT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7" name="Straight Connector 7">
            <a:extLst>
              <a:ext uri="{FF2B5EF4-FFF2-40B4-BE49-F238E27FC236}">
                <a16:creationId xmlns="" xmlns:a16="http://schemas.microsoft.com/office/drawing/2014/main" id="{2F28EFDB-E196-4DC2-9FED-4B3D555638CD}"/>
              </a:ext>
            </a:extLst>
          </p:cNvPr>
          <p:cNvCxnSpPr>
            <a:cxnSpLocks/>
          </p:cNvCxnSpPr>
          <p:nvPr/>
        </p:nvCxnSpPr>
        <p:spPr>
          <a:xfrm>
            <a:off x="548717" y="6586282"/>
            <a:ext cx="119672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Rectangle 9">
            <a:extLst>
              <a:ext uri="{FF2B5EF4-FFF2-40B4-BE49-F238E27FC236}">
                <a16:creationId xmlns="" xmlns:a16="http://schemas.microsoft.com/office/drawing/2014/main" id="{A3D716BA-5E2F-4249-8C06-12FB9006AB4B}"/>
              </a:ext>
            </a:extLst>
          </p:cNvPr>
          <p:cNvSpPr/>
          <p:nvPr/>
        </p:nvSpPr>
        <p:spPr>
          <a:xfrm>
            <a:off x="546782" y="6319414"/>
            <a:ext cx="10266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MOTIVATION</a:t>
            </a:r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CA6D9FD7-9B09-4897-A8E8-57DC0FFCFABD}"/>
              </a:ext>
            </a:extLst>
          </p:cNvPr>
          <p:cNvSpPr/>
          <p:nvPr/>
        </p:nvSpPr>
        <p:spPr>
          <a:xfrm>
            <a:off x="279699" y="6447784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TextBox 11">
            <a:extLst>
              <a:ext uri="{FF2B5EF4-FFF2-40B4-BE49-F238E27FC236}">
                <a16:creationId xmlns="" xmlns:a16="http://schemas.microsoft.com/office/drawing/2014/main" id="{1763BEEE-ACEF-40B0-A124-67BFFD079666}"/>
              </a:ext>
            </a:extLst>
          </p:cNvPr>
          <p:cNvSpPr txBox="1"/>
          <p:nvPr/>
        </p:nvSpPr>
        <p:spPr>
          <a:xfrm>
            <a:off x="290534" y="6447783"/>
            <a:ext cx="172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pt-P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1D2E3AFF-0C73-4DDB-B5B9-12D290F1AD83}"/>
              </a:ext>
            </a:extLst>
          </p:cNvPr>
          <p:cNvSpPr/>
          <p:nvPr/>
        </p:nvSpPr>
        <p:spPr>
          <a:xfrm>
            <a:off x="1745443" y="6435141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2" name="Straight Connector 14">
            <a:extLst>
              <a:ext uri="{FF2B5EF4-FFF2-40B4-BE49-F238E27FC236}">
                <a16:creationId xmlns="" xmlns:a16="http://schemas.microsoft.com/office/drawing/2014/main" id="{E853D863-19BA-45FB-B452-1FC3DBAB2C10}"/>
              </a:ext>
            </a:extLst>
          </p:cNvPr>
          <p:cNvCxnSpPr/>
          <p:nvPr/>
        </p:nvCxnSpPr>
        <p:spPr>
          <a:xfrm>
            <a:off x="2012526" y="6586277"/>
            <a:ext cx="15015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C0F268CF-2E62-4A60-8C13-4E212AD983F6}"/>
              </a:ext>
            </a:extLst>
          </p:cNvPr>
          <p:cNvSpPr/>
          <p:nvPr/>
        </p:nvSpPr>
        <p:spPr>
          <a:xfrm>
            <a:off x="3515531" y="6431294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4" name="Straight Connector 16">
            <a:extLst>
              <a:ext uri="{FF2B5EF4-FFF2-40B4-BE49-F238E27FC236}">
                <a16:creationId xmlns="" xmlns:a16="http://schemas.microsoft.com/office/drawing/2014/main" id="{A6F698AA-949F-4208-8F58-DFC6C106B59D}"/>
              </a:ext>
            </a:extLst>
          </p:cNvPr>
          <p:cNvCxnSpPr>
            <a:cxnSpLocks/>
          </p:cNvCxnSpPr>
          <p:nvPr/>
        </p:nvCxnSpPr>
        <p:spPr>
          <a:xfrm flipV="1">
            <a:off x="3765386" y="6580755"/>
            <a:ext cx="1332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51A010B1-7AC7-4AF6-8B46-09AB82BD35FE}"/>
              </a:ext>
            </a:extLst>
          </p:cNvPr>
          <p:cNvSpPr/>
          <p:nvPr/>
        </p:nvSpPr>
        <p:spPr>
          <a:xfrm>
            <a:off x="5090192" y="6431293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6" name="Straight Connector 18">
            <a:extLst>
              <a:ext uri="{FF2B5EF4-FFF2-40B4-BE49-F238E27FC236}">
                <a16:creationId xmlns="" xmlns:a16="http://schemas.microsoft.com/office/drawing/2014/main" id="{5BE22A85-B115-4ABB-8F85-710323111271}"/>
              </a:ext>
            </a:extLst>
          </p:cNvPr>
          <p:cNvCxnSpPr>
            <a:cxnSpLocks/>
          </p:cNvCxnSpPr>
          <p:nvPr/>
        </p:nvCxnSpPr>
        <p:spPr>
          <a:xfrm>
            <a:off x="5359210" y="6583352"/>
            <a:ext cx="75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76F67B57-6E86-4B38-B1EC-98EBBA638240}"/>
              </a:ext>
            </a:extLst>
          </p:cNvPr>
          <p:cNvSpPr/>
          <p:nvPr/>
        </p:nvSpPr>
        <p:spPr>
          <a:xfrm>
            <a:off x="6096950" y="6424506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8" name="Straight Connector 20">
            <a:extLst>
              <a:ext uri="{FF2B5EF4-FFF2-40B4-BE49-F238E27FC236}">
                <a16:creationId xmlns="" xmlns:a16="http://schemas.microsoft.com/office/drawing/2014/main" id="{8C7079C0-9957-4207-9DA5-1642DADEA4FA}"/>
              </a:ext>
            </a:extLst>
          </p:cNvPr>
          <p:cNvCxnSpPr>
            <a:cxnSpLocks/>
          </p:cNvCxnSpPr>
          <p:nvPr/>
        </p:nvCxnSpPr>
        <p:spPr>
          <a:xfrm flipV="1">
            <a:off x="6365968" y="6580755"/>
            <a:ext cx="180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193EDE36-DDFC-46B9-A828-63A4CDB52E54}"/>
              </a:ext>
            </a:extLst>
          </p:cNvPr>
          <p:cNvSpPr/>
          <p:nvPr/>
        </p:nvSpPr>
        <p:spPr>
          <a:xfrm>
            <a:off x="8150804" y="6447783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70" name="Straight Connector 22">
            <a:extLst>
              <a:ext uri="{FF2B5EF4-FFF2-40B4-BE49-F238E27FC236}">
                <a16:creationId xmlns="" xmlns:a16="http://schemas.microsoft.com/office/drawing/2014/main" id="{F83BBB57-667E-4FA8-871D-22811817A51C}"/>
              </a:ext>
            </a:extLst>
          </p:cNvPr>
          <p:cNvCxnSpPr>
            <a:cxnSpLocks/>
          </p:cNvCxnSpPr>
          <p:nvPr/>
        </p:nvCxnSpPr>
        <p:spPr>
          <a:xfrm>
            <a:off x="8419822" y="6580755"/>
            <a:ext cx="68080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Rectangle 23">
            <a:extLst>
              <a:ext uri="{FF2B5EF4-FFF2-40B4-BE49-F238E27FC236}">
                <a16:creationId xmlns="" xmlns:a16="http://schemas.microsoft.com/office/drawing/2014/main" id="{B423A6CF-0E21-4D77-AD86-BDA1AEE5A3EC}"/>
              </a:ext>
            </a:extLst>
          </p:cNvPr>
          <p:cNvSpPr/>
          <p:nvPr/>
        </p:nvSpPr>
        <p:spPr>
          <a:xfrm>
            <a:off x="2184074" y="6343727"/>
            <a:ext cx="1722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STUDY GOALS</a:t>
            </a:r>
          </a:p>
        </p:txBody>
      </p:sp>
      <p:sp>
        <p:nvSpPr>
          <p:cNvPr id="72" name="Rectangle 24">
            <a:extLst>
              <a:ext uri="{FF2B5EF4-FFF2-40B4-BE49-F238E27FC236}">
                <a16:creationId xmlns="" xmlns:a16="http://schemas.microsoft.com/office/drawing/2014/main" id="{9EB916D6-63E3-40E0-9DEF-61C8D32ECCC0}"/>
              </a:ext>
            </a:extLst>
          </p:cNvPr>
          <p:cNvSpPr/>
          <p:nvPr/>
        </p:nvSpPr>
        <p:spPr>
          <a:xfrm>
            <a:off x="3787496" y="6343727"/>
            <a:ext cx="12562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EXPERIMENTAL…</a:t>
            </a:r>
          </a:p>
        </p:txBody>
      </p:sp>
      <p:sp>
        <p:nvSpPr>
          <p:cNvPr id="73" name="Rectangle 25">
            <a:extLst>
              <a:ext uri="{FF2B5EF4-FFF2-40B4-BE49-F238E27FC236}">
                <a16:creationId xmlns="" xmlns:a16="http://schemas.microsoft.com/office/drawing/2014/main" id="{E902A288-9AD9-4E63-A101-B6CEF968C0C0}"/>
              </a:ext>
            </a:extLst>
          </p:cNvPr>
          <p:cNvSpPr/>
          <p:nvPr/>
        </p:nvSpPr>
        <p:spPr>
          <a:xfrm>
            <a:off x="5384085" y="6343727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3D NUM..</a:t>
            </a:r>
            <a:endParaRPr lang="pt-PT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4" name="Rectangle 26">
            <a:extLst>
              <a:ext uri="{FF2B5EF4-FFF2-40B4-BE49-F238E27FC236}">
                <a16:creationId xmlns="" xmlns:a16="http://schemas.microsoft.com/office/drawing/2014/main" id="{80DC8832-BC36-42FC-B39E-6DF7C3CB130E}"/>
              </a:ext>
            </a:extLst>
          </p:cNvPr>
          <p:cNvSpPr/>
          <p:nvPr/>
        </p:nvSpPr>
        <p:spPr>
          <a:xfrm>
            <a:off x="6422966" y="6329742"/>
            <a:ext cx="17582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GPUSPH FORMULATIONS</a:t>
            </a:r>
          </a:p>
        </p:txBody>
      </p:sp>
      <p:sp>
        <p:nvSpPr>
          <p:cNvPr id="75" name="Rectangle 27">
            <a:extLst>
              <a:ext uri="{FF2B5EF4-FFF2-40B4-BE49-F238E27FC236}">
                <a16:creationId xmlns="" xmlns:a16="http://schemas.microsoft.com/office/drawing/2014/main" id="{328654B3-532D-4215-BD12-46D2613832D4}"/>
              </a:ext>
            </a:extLst>
          </p:cNvPr>
          <p:cNvSpPr/>
          <p:nvPr/>
        </p:nvSpPr>
        <p:spPr>
          <a:xfrm>
            <a:off x="8387098" y="6329743"/>
            <a:ext cx="7209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b="1" dirty="0"/>
              <a:t>RESULTS</a:t>
            </a:r>
          </a:p>
        </p:txBody>
      </p:sp>
      <p:sp>
        <p:nvSpPr>
          <p:cNvPr id="76" name="TextBox 31">
            <a:extLst>
              <a:ext uri="{FF2B5EF4-FFF2-40B4-BE49-F238E27FC236}">
                <a16:creationId xmlns="" xmlns:a16="http://schemas.microsoft.com/office/drawing/2014/main" id="{6F47F3E9-CDBC-4CA2-8D82-BA4F94D854ED}"/>
              </a:ext>
            </a:extLst>
          </p:cNvPr>
          <p:cNvSpPr txBox="1"/>
          <p:nvPr/>
        </p:nvSpPr>
        <p:spPr>
          <a:xfrm flipH="1">
            <a:off x="1753832" y="6431294"/>
            <a:ext cx="29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7" name="TextBox 33">
            <a:extLst>
              <a:ext uri="{FF2B5EF4-FFF2-40B4-BE49-F238E27FC236}">
                <a16:creationId xmlns="" xmlns:a16="http://schemas.microsoft.com/office/drawing/2014/main" id="{1EE881A9-9367-41C9-A65B-17CE9D799D9D}"/>
              </a:ext>
            </a:extLst>
          </p:cNvPr>
          <p:cNvSpPr txBox="1"/>
          <p:nvPr/>
        </p:nvSpPr>
        <p:spPr>
          <a:xfrm>
            <a:off x="3528907" y="6424509"/>
            <a:ext cx="421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8" name="TextBox 34">
            <a:extLst>
              <a:ext uri="{FF2B5EF4-FFF2-40B4-BE49-F238E27FC236}">
                <a16:creationId xmlns="" xmlns:a16="http://schemas.microsoft.com/office/drawing/2014/main" id="{2FBC6F71-A3A6-4E55-9718-9618C2135840}"/>
              </a:ext>
            </a:extLst>
          </p:cNvPr>
          <p:cNvSpPr txBox="1"/>
          <p:nvPr/>
        </p:nvSpPr>
        <p:spPr>
          <a:xfrm>
            <a:off x="5097386" y="6417548"/>
            <a:ext cx="33964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9" name="TextBox 35">
            <a:extLst>
              <a:ext uri="{FF2B5EF4-FFF2-40B4-BE49-F238E27FC236}">
                <a16:creationId xmlns="" xmlns:a16="http://schemas.microsoft.com/office/drawing/2014/main" id="{8FA0D395-C3B6-4C56-8CD2-CDA60A0E5678}"/>
              </a:ext>
            </a:extLst>
          </p:cNvPr>
          <p:cNvSpPr txBox="1"/>
          <p:nvPr/>
        </p:nvSpPr>
        <p:spPr>
          <a:xfrm>
            <a:off x="6106820" y="6424506"/>
            <a:ext cx="542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0" name="TextBox 36">
            <a:extLst>
              <a:ext uri="{FF2B5EF4-FFF2-40B4-BE49-F238E27FC236}">
                <a16:creationId xmlns="" xmlns:a16="http://schemas.microsoft.com/office/drawing/2014/main" id="{003E7121-1A76-4D12-A4EF-54D33AB639AB}"/>
              </a:ext>
            </a:extLst>
          </p:cNvPr>
          <p:cNvSpPr txBox="1"/>
          <p:nvPr/>
        </p:nvSpPr>
        <p:spPr>
          <a:xfrm>
            <a:off x="8158392" y="6431293"/>
            <a:ext cx="880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="" xmlns:a16="http://schemas.microsoft.com/office/drawing/2014/main" id="{F2C924BD-1718-469B-8796-06FDE5303BAD}"/>
              </a:ext>
            </a:extLst>
          </p:cNvPr>
          <p:cNvSpPr/>
          <p:nvPr/>
        </p:nvSpPr>
        <p:spPr>
          <a:xfrm>
            <a:off x="9094603" y="6447783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2" name="Rectangle 27">
            <a:extLst>
              <a:ext uri="{FF2B5EF4-FFF2-40B4-BE49-F238E27FC236}">
                <a16:creationId xmlns="" xmlns:a16="http://schemas.microsoft.com/office/drawing/2014/main" id="{9963D016-D3B6-4A1F-AB1D-7E7F0DFF5BB6}"/>
              </a:ext>
            </a:extLst>
          </p:cNvPr>
          <p:cNvSpPr/>
          <p:nvPr/>
        </p:nvSpPr>
        <p:spPr>
          <a:xfrm>
            <a:off x="9355118" y="6329742"/>
            <a:ext cx="10199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83" name="TextBox 36">
            <a:extLst>
              <a:ext uri="{FF2B5EF4-FFF2-40B4-BE49-F238E27FC236}">
                <a16:creationId xmlns="" xmlns:a16="http://schemas.microsoft.com/office/drawing/2014/main" id="{68FF26F3-F1A1-4408-9EA2-4641FB95E69E}"/>
              </a:ext>
            </a:extLst>
          </p:cNvPr>
          <p:cNvSpPr txBox="1"/>
          <p:nvPr/>
        </p:nvSpPr>
        <p:spPr>
          <a:xfrm>
            <a:off x="9100861" y="6424505"/>
            <a:ext cx="880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4" name="Conexão reta unidirecional 83">
            <a:extLst>
              <a:ext uri="{FF2B5EF4-FFF2-40B4-BE49-F238E27FC236}">
                <a16:creationId xmlns="" xmlns:a16="http://schemas.microsoft.com/office/drawing/2014/main" id="{84793ACD-15A3-4B61-851E-BD7A0ECF9FF9}"/>
              </a:ext>
            </a:extLst>
          </p:cNvPr>
          <p:cNvCxnSpPr>
            <a:cxnSpLocks/>
          </p:cNvCxnSpPr>
          <p:nvPr/>
        </p:nvCxnSpPr>
        <p:spPr>
          <a:xfrm>
            <a:off x="9355118" y="6580755"/>
            <a:ext cx="108305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tângulo 41">
            <a:extLst>
              <a:ext uri="{FF2B5EF4-FFF2-40B4-BE49-F238E27FC236}">
                <a16:creationId xmlns="" xmlns:a16="http://schemas.microsoft.com/office/drawing/2014/main" id="{89C695C0-1711-4AD3-A8EA-5745EF2D7F22}"/>
              </a:ext>
            </a:extLst>
          </p:cNvPr>
          <p:cNvSpPr/>
          <p:nvPr/>
        </p:nvSpPr>
        <p:spPr>
          <a:xfrm>
            <a:off x="0" y="0"/>
            <a:ext cx="12192000" cy="11540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3" name="Title 1">
            <a:extLst>
              <a:ext uri="{FF2B5EF4-FFF2-40B4-BE49-F238E27FC236}">
                <a16:creationId xmlns="" xmlns:a16="http://schemas.microsoft.com/office/drawing/2014/main" id="{A98FEC44-FBC7-4DAA-8A9A-A9488C5B1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227" y="274647"/>
            <a:ext cx="2325933" cy="76658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45" name="Text Box 7">
            <a:extLst>
              <a:ext uri="{FF2B5EF4-FFF2-40B4-BE49-F238E27FC236}">
                <a16:creationId xmlns="" xmlns:a16="http://schemas.microsoft.com/office/drawing/2014/main" id="{6ADB1173-7F22-4D95-A38E-F5E589408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464" y="1298033"/>
            <a:ext cx="106402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949700"/>
            <a:r>
              <a:rPr lang="en-US" sz="2000" b="1" dirty="0"/>
              <a:t>Qualitative validation</a:t>
            </a:r>
          </a:p>
        </p:txBody>
      </p:sp>
      <p:pic>
        <p:nvPicPr>
          <p:cNvPr id="46" name="Picture 6" descr="barra enquadramento">
            <a:extLst>
              <a:ext uri="{FF2B5EF4-FFF2-40B4-BE49-F238E27FC236}">
                <a16:creationId xmlns="" xmlns:a16="http://schemas.microsoft.com/office/drawing/2014/main" id="{0F2241D2-AE22-4251-AD15-B625EFF19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2436" y="1401687"/>
            <a:ext cx="9728082" cy="47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out">
            <a:hlinkClick r:id="" action="ppaction://media"/>
            <a:extLst>
              <a:ext uri="{FF2B5EF4-FFF2-40B4-BE49-F238E27FC236}">
                <a16:creationId xmlns="" xmlns:a16="http://schemas.microsoft.com/office/drawing/2014/main" id="{D7741962-B55B-4BD2-B138-EFAA07B5A4B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4962" t="37210" r="49600" b="9455"/>
          <a:stretch/>
        </p:blipFill>
        <p:spPr>
          <a:xfrm>
            <a:off x="7487885" y="1970470"/>
            <a:ext cx="3240360" cy="3096344"/>
          </a:xfrm>
          <a:prstGeom prst="rect">
            <a:avLst/>
          </a:prstGeom>
        </p:spPr>
      </p:pic>
      <p:pic>
        <p:nvPicPr>
          <p:cNvPr id="49" name="Imagem 8">
            <a:extLst>
              <a:ext uri="{FF2B5EF4-FFF2-40B4-BE49-F238E27FC236}">
                <a16:creationId xmlns="" xmlns:a16="http://schemas.microsoft.com/office/drawing/2014/main" id="{4D57B17A-CD7D-40D5-AA30-040BAD2F1EF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86" y="3942202"/>
            <a:ext cx="4758707" cy="220353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7FF5FA14-DB8F-4BC8-A009-11A24222AB5B}"/>
              </a:ext>
            </a:extLst>
          </p:cNvPr>
          <p:cNvSpPr txBox="1"/>
          <p:nvPr/>
        </p:nvSpPr>
        <p:spPr>
          <a:xfrm>
            <a:off x="8330157" y="5388106"/>
            <a:ext cx="192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latin typeface="Arial Narrow" panose="020B0606020202030204" pitchFamily="34" charset="0"/>
              </a:rPr>
              <a:t>10-s </a:t>
            </a:r>
            <a:r>
              <a:rPr lang="pt-PT" b="1" dirty="0" err="1">
                <a:latin typeface="Arial Narrow" panose="020B0606020202030204" pitchFamily="34" charset="0"/>
              </a:rPr>
              <a:t>simulation</a:t>
            </a:r>
            <a:endParaRPr lang="pt-PT" b="1" dirty="0">
              <a:latin typeface="Arial Narrow" panose="020B0606020202030204" pitchFamily="34" charset="0"/>
            </a:endParaRPr>
          </a:p>
        </p:txBody>
      </p:sp>
      <p:pic>
        <p:nvPicPr>
          <p:cNvPr id="41" name="Imagem 40">
            <a:extLst>
              <a:ext uri="{FF2B5EF4-FFF2-40B4-BE49-F238E27FC236}">
                <a16:creationId xmlns="" xmlns:a16="http://schemas.microsoft.com/office/drawing/2014/main" id="{B39685F3-BEF9-4537-A98E-677E3A7D57C0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8" r="11295"/>
          <a:stretch/>
        </p:blipFill>
        <p:spPr bwMode="auto">
          <a:xfrm>
            <a:off x="1659107" y="1959362"/>
            <a:ext cx="4360961" cy="1982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737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40">
            <a:extLst>
              <a:ext uri="{FF2B5EF4-FFF2-40B4-BE49-F238E27FC236}">
                <a16:creationId xmlns="" xmlns:a16="http://schemas.microsoft.com/office/drawing/2014/main" id="{50863A65-51F0-40CB-AFE6-716D99BE8E45}"/>
              </a:ext>
            </a:extLst>
          </p:cNvPr>
          <p:cNvSpPr/>
          <p:nvPr/>
        </p:nvSpPr>
        <p:spPr>
          <a:xfrm>
            <a:off x="9166371" y="2719956"/>
            <a:ext cx="19143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Photo from Lopes (2005)</a:t>
            </a:r>
            <a:endParaRPr lang="pt-PT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7" name="Straight Connector 7">
            <a:extLst>
              <a:ext uri="{FF2B5EF4-FFF2-40B4-BE49-F238E27FC236}">
                <a16:creationId xmlns="" xmlns:a16="http://schemas.microsoft.com/office/drawing/2014/main" id="{2F28EFDB-E196-4DC2-9FED-4B3D555638CD}"/>
              </a:ext>
            </a:extLst>
          </p:cNvPr>
          <p:cNvCxnSpPr>
            <a:cxnSpLocks/>
          </p:cNvCxnSpPr>
          <p:nvPr/>
        </p:nvCxnSpPr>
        <p:spPr>
          <a:xfrm>
            <a:off x="548717" y="6586282"/>
            <a:ext cx="119672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Rectangle 9">
            <a:extLst>
              <a:ext uri="{FF2B5EF4-FFF2-40B4-BE49-F238E27FC236}">
                <a16:creationId xmlns="" xmlns:a16="http://schemas.microsoft.com/office/drawing/2014/main" id="{A3D716BA-5E2F-4249-8C06-12FB9006AB4B}"/>
              </a:ext>
            </a:extLst>
          </p:cNvPr>
          <p:cNvSpPr/>
          <p:nvPr/>
        </p:nvSpPr>
        <p:spPr>
          <a:xfrm>
            <a:off x="546782" y="6319414"/>
            <a:ext cx="10266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MOTIVATION</a:t>
            </a:r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CA6D9FD7-9B09-4897-A8E8-57DC0FFCFABD}"/>
              </a:ext>
            </a:extLst>
          </p:cNvPr>
          <p:cNvSpPr/>
          <p:nvPr/>
        </p:nvSpPr>
        <p:spPr>
          <a:xfrm>
            <a:off x="279699" y="6447784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TextBox 11">
            <a:extLst>
              <a:ext uri="{FF2B5EF4-FFF2-40B4-BE49-F238E27FC236}">
                <a16:creationId xmlns="" xmlns:a16="http://schemas.microsoft.com/office/drawing/2014/main" id="{1763BEEE-ACEF-40B0-A124-67BFFD079666}"/>
              </a:ext>
            </a:extLst>
          </p:cNvPr>
          <p:cNvSpPr txBox="1"/>
          <p:nvPr/>
        </p:nvSpPr>
        <p:spPr>
          <a:xfrm>
            <a:off x="290534" y="6447783"/>
            <a:ext cx="172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pt-P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1D2E3AFF-0C73-4DDB-B5B9-12D290F1AD83}"/>
              </a:ext>
            </a:extLst>
          </p:cNvPr>
          <p:cNvSpPr/>
          <p:nvPr/>
        </p:nvSpPr>
        <p:spPr>
          <a:xfrm>
            <a:off x="1745443" y="6435141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2" name="Straight Connector 14">
            <a:extLst>
              <a:ext uri="{FF2B5EF4-FFF2-40B4-BE49-F238E27FC236}">
                <a16:creationId xmlns="" xmlns:a16="http://schemas.microsoft.com/office/drawing/2014/main" id="{E853D863-19BA-45FB-B452-1FC3DBAB2C10}"/>
              </a:ext>
            </a:extLst>
          </p:cNvPr>
          <p:cNvCxnSpPr/>
          <p:nvPr/>
        </p:nvCxnSpPr>
        <p:spPr>
          <a:xfrm>
            <a:off x="2012526" y="6586277"/>
            <a:ext cx="15015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C0F268CF-2E62-4A60-8C13-4E212AD983F6}"/>
              </a:ext>
            </a:extLst>
          </p:cNvPr>
          <p:cNvSpPr/>
          <p:nvPr/>
        </p:nvSpPr>
        <p:spPr>
          <a:xfrm>
            <a:off x="3515531" y="6431294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4" name="Straight Connector 16">
            <a:extLst>
              <a:ext uri="{FF2B5EF4-FFF2-40B4-BE49-F238E27FC236}">
                <a16:creationId xmlns="" xmlns:a16="http://schemas.microsoft.com/office/drawing/2014/main" id="{A6F698AA-949F-4208-8F58-DFC6C106B59D}"/>
              </a:ext>
            </a:extLst>
          </p:cNvPr>
          <p:cNvCxnSpPr>
            <a:cxnSpLocks/>
          </p:cNvCxnSpPr>
          <p:nvPr/>
        </p:nvCxnSpPr>
        <p:spPr>
          <a:xfrm flipV="1">
            <a:off x="3765386" y="6580755"/>
            <a:ext cx="1332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51A010B1-7AC7-4AF6-8B46-09AB82BD35FE}"/>
              </a:ext>
            </a:extLst>
          </p:cNvPr>
          <p:cNvSpPr/>
          <p:nvPr/>
        </p:nvSpPr>
        <p:spPr>
          <a:xfrm>
            <a:off x="5090192" y="6431293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6" name="Straight Connector 18">
            <a:extLst>
              <a:ext uri="{FF2B5EF4-FFF2-40B4-BE49-F238E27FC236}">
                <a16:creationId xmlns="" xmlns:a16="http://schemas.microsoft.com/office/drawing/2014/main" id="{5BE22A85-B115-4ABB-8F85-710323111271}"/>
              </a:ext>
            </a:extLst>
          </p:cNvPr>
          <p:cNvCxnSpPr>
            <a:cxnSpLocks/>
          </p:cNvCxnSpPr>
          <p:nvPr/>
        </p:nvCxnSpPr>
        <p:spPr>
          <a:xfrm>
            <a:off x="5359210" y="6583352"/>
            <a:ext cx="75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76F67B57-6E86-4B38-B1EC-98EBBA638240}"/>
              </a:ext>
            </a:extLst>
          </p:cNvPr>
          <p:cNvSpPr/>
          <p:nvPr/>
        </p:nvSpPr>
        <p:spPr>
          <a:xfrm>
            <a:off x="6096950" y="6424506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8" name="Straight Connector 20">
            <a:extLst>
              <a:ext uri="{FF2B5EF4-FFF2-40B4-BE49-F238E27FC236}">
                <a16:creationId xmlns="" xmlns:a16="http://schemas.microsoft.com/office/drawing/2014/main" id="{8C7079C0-9957-4207-9DA5-1642DADEA4FA}"/>
              </a:ext>
            </a:extLst>
          </p:cNvPr>
          <p:cNvCxnSpPr>
            <a:cxnSpLocks/>
          </p:cNvCxnSpPr>
          <p:nvPr/>
        </p:nvCxnSpPr>
        <p:spPr>
          <a:xfrm flipV="1">
            <a:off x="6365968" y="6580755"/>
            <a:ext cx="180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193EDE36-DDFC-46B9-A828-63A4CDB52E54}"/>
              </a:ext>
            </a:extLst>
          </p:cNvPr>
          <p:cNvSpPr/>
          <p:nvPr/>
        </p:nvSpPr>
        <p:spPr>
          <a:xfrm>
            <a:off x="8150804" y="6447783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70" name="Straight Connector 22">
            <a:extLst>
              <a:ext uri="{FF2B5EF4-FFF2-40B4-BE49-F238E27FC236}">
                <a16:creationId xmlns="" xmlns:a16="http://schemas.microsoft.com/office/drawing/2014/main" id="{F83BBB57-667E-4FA8-871D-22811817A51C}"/>
              </a:ext>
            </a:extLst>
          </p:cNvPr>
          <p:cNvCxnSpPr>
            <a:cxnSpLocks/>
          </p:cNvCxnSpPr>
          <p:nvPr/>
        </p:nvCxnSpPr>
        <p:spPr>
          <a:xfrm>
            <a:off x="8419822" y="6580755"/>
            <a:ext cx="68080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Rectangle 23">
            <a:extLst>
              <a:ext uri="{FF2B5EF4-FFF2-40B4-BE49-F238E27FC236}">
                <a16:creationId xmlns="" xmlns:a16="http://schemas.microsoft.com/office/drawing/2014/main" id="{B423A6CF-0E21-4D77-AD86-BDA1AEE5A3EC}"/>
              </a:ext>
            </a:extLst>
          </p:cNvPr>
          <p:cNvSpPr/>
          <p:nvPr/>
        </p:nvSpPr>
        <p:spPr>
          <a:xfrm>
            <a:off x="2184074" y="6343727"/>
            <a:ext cx="1722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STUDY GOALS</a:t>
            </a:r>
          </a:p>
        </p:txBody>
      </p:sp>
      <p:sp>
        <p:nvSpPr>
          <p:cNvPr id="72" name="Rectangle 24">
            <a:extLst>
              <a:ext uri="{FF2B5EF4-FFF2-40B4-BE49-F238E27FC236}">
                <a16:creationId xmlns="" xmlns:a16="http://schemas.microsoft.com/office/drawing/2014/main" id="{9EB916D6-63E3-40E0-9DEF-61C8D32ECCC0}"/>
              </a:ext>
            </a:extLst>
          </p:cNvPr>
          <p:cNvSpPr/>
          <p:nvPr/>
        </p:nvSpPr>
        <p:spPr>
          <a:xfrm>
            <a:off x="3787496" y="6343727"/>
            <a:ext cx="12562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EXPERIMENTAL…</a:t>
            </a:r>
          </a:p>
        </p:txBody>
      </p:sp>
      <p:sp>
        <p:nvSpPr>
          <p:cNvPr id="73" name="Rectangle 25">
            <a:extLst>
              <a:ext uri="{FF2B5EF4-FFF2-40B4-BE49-F238E27FC236}">
                <a16:creationId xmlns="" xmlns:a16="http://schemas.microsoft.com/office/drawing/2014/main" id="{E902A288-9AD9-4E63-A101-B6CEF968C0C0}"/>
              </a:ext>
            </a:extLst>
          </p:cNvPr>
          <p:cNvSpPr/>
          <p:nvPr/>
        </p:nvSpPr>
        <p:spPr>
          <a:xfrm>
            <a:off x="5384085" y="6343727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3D NUM..</a:t>
            </a:r>
            <a:endParaRPr lang="pt-PT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4" name="Rectangle 26">
            <a:extLst>
              <a:ext uri="{FF2B5EF4-FFF2-40B4-BE49-F238E27FC236}">
                <a16:creationId xmlns="" xmlns:a16="http://schemas.microsoft.com/office/drawing/2014/main" id="{80DC8832-BC36-42FC-B39E-6DF7C3CB130E}"/>
              </a:ext>
            </a:extLst>
          </p:cNvPr>
          <p:cNvSpPr/>
          <p:nvPr/>
        </p:nvSpPr>
        <p:spPr>
          <a:xfrm>
            <a:off x="6422966" y="6329742"/>
            <a:ext cx="17582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GPUSPH FORMULATIONS</a:t>
            </a:r>
          </a:p>
        </p:txBody>
      </p:sp>
      <p:sp>
        <p:nvSpPr>
          <p:cNvPr id="75" name="Rectangle 27">
            <a:extLst>
              <a:ext uri="{FF2B5EF4-FFF2-40B4-BE49-F238E27FC236}">
                <a16:creationId xmlns="" xmlns:a16="http://schemas.microsoft.com/office/drawing/2014/main" id="{328654B3-532D-4215-BD12-46D2613832D4}"/>
              </a:ext>
            </a:extLst>
          </p:cNvPr>
          <p:cNvSpPr/>
          <p:nvPr/>
        </p:nvSpPr>
        <p:spPr>
          <a:xfrm>
            <a:off x="8387098" y="6329743"/>
            <a:ext cx="7209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b="1" dirty="0"/>
              <a:t>RESULTS</a:t>
            </a:r>
          </a:p>
        </p:txBody>
      </p:sp>
      <p:sp>
        <p:nvSpPr>
          <p:cNvPr id="76" name="TextBox 31">
            <a:extLst>
              <a:ext uri="{FF2B5EF4-FFF2-40B4-BE49-F238E27FC236}">
                <a16:creationId xmlns="" xmlns:a16="http://schemas.microsoft.com/office/drawing/2014/main" id="{6F47F3E9-CDBC-4CA2-8D82-BA4F94D854ED}"/>
              </a:ext>
            </a:extLst>
          </p:cNvPr>
          <p:cNvSpPr txBox="1"/>
          <p:nvPr/>
        </p:nvSpPr>
        <p:spPr>
          <a:xfrm flipH="1">
            <a:off x="1753832" y="6431294"/>
            <a:ext cx="29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7" name="TextBox 33">
            <a:extLst>
              <a:ext uri="{FF2B5EF4-FFF2-40B4-BE49-F238E27FC236}">
                <a16:creationId xmlns="" xmlns:a16="http://schemas.microsoft.com/office/drawing/2014/main" id="{1EE881A9-9367-41C9-A65B-17CE9D799D9D}"/>
              </a:ext>
            </a:extLst>
          </p:cNvPr>
          <p:cNvSpPr txBox="1"/>
          <p:nvPr/>
        </p:nvSpPr>
        <p:spPr>
          <a:xfrm>
            <a:off x="3528907" y="6424509"/>
            <a:ext cx="421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8" name="TextBox 34">
            <a:extLst>
              <a:ext uri="{FF2B5EF4-FFF2-40B4-BE49-F238E27FC236}">
                <a16:creationId xmlns="" xmlns:a16="http://schemas.microsoft.com/office/drawing/2014/main" id="{2FBC6F71-A3A6-4E55-9718-9618C2135840}"/>
              </a:ext>
            </a:extLst>
          </p:cNvPr>
          <p:cNvSpPr txBox="1"/>
          <p:nvPr/>
        </p:nvSpPr>
        <p:spPr>
          <a:xfrm>
            <a:off x="5097386" y="6417548"/>
            <a:ext cx="33964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9" name="TextBox 35">
            <a:extLst>
              <a:ext uri="{FF2B5EF4-FFF2-40B4-BE49-F238E27FC236}">
                <a16:creationId xmlns="" xmlns:a16="http://schemas.microsoft.com/office/drawing/2014/main" id="{8FA0D395-C3B6-4C56-8CD2-CDA60A0E5678}"/>
              </a:ext>
            </a:extLst>
          </p:cNvPr>
          <p:cNvSpPr txBox="1"/>
          <p:nvPr/>
        </p:nvSpPr>
        <p:spPr>
          <a:xfrm>
            <a:off x="6106820" y="6424506"/>
            <a:ext cx="542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0" name="TextBox 36">
            <a:extLst>
              <a:ext uri="{FF2B5EF4-FFF2-40B4-BE49-F238E27FC236}">
                <a16:creationId xmlns="" xmlns:a16="http://schemas.microsoft.com/office/drawing/2014/main" id="{003E7121-1A76-4D12-A4EF-54D33AB639AB}"/>
              </a:ext>
            </a:extLst>
          </p:cNvPr>
          <p:cNvSpPr txBox="1"/>
          <p:nvPr/>
        </p:nvSpPr>
        <p:spPr>
          <a:xfrm>
            <a:off x="8158392" y="6431293"/>
            <a:ext cx="880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="" xmlns:a16="http://schemas.microsoft.com/office/drawing/2014/main" id="{F2C924BD-1718-469B-8796-06FDE5303BAD}"/>
              </a:ext>
            </a:extLst>
          </p:cNvPr>
          <p:cNvSpPr/>
          <p:nvPr/>
        </p:nvSpPr>
        <p:spPr>
          <a:xfrm>
            <a:off x="9094603" y="6447783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2" name="Rectangle 27">
            <a:extLst>
              <a:ext uri="{FF2B5EF4-FFF2-40B4-BE49-F238E27FC236}">
                <a16:creationId xmlns="" xmlns:a16="http://schemas.microsoft.com/office/drawing/2014/main" id="{9963D016-D3B6-4A1F-AB1D-7E7F0DFF5BB6}"/>
              </a:ext>
            </a:extLst>
          </p:cNvPr>
          <p:cNvSpPr/>
          <p:nvPr/>
        </p:nvSpPr>
        <p:spPr>
          <a:xfrm>
            <a:off x="9355118" y="6329742"/>
            <a:ext cx="10199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83" name="TextBox 36">
            <a:extLst>
              <a:ext uri="{FF2B5EF4-FFF2-40B4-BE49-F238E27FC236}">
                <a16:creationId xmlns="" xmlns:a16="http://schemas.microsoft.com/office/drawing/2014/main" id="{68FF26F3-F1A1-4408-9EA2-4641FB95E69E}"/>
              </a:ext>
            </a:extLst>
          </p:cNvPr>
          <p:cNvSpPr txBox="1"/>
          <p:nvPr/>
        </p:nvSpPr>
        <p:spPr>
          <a:xfrm>
            <a:off x="9100861" y="6424505"/>
            <a:ext cx="880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4" name="Conexão reta unidirecional 83">
            <a:extLst>
              <a:ext uri="{FF2B5EF4-FFF2-40B4-BE49-F238E27FC236}">
                <a16:creationId xmlns="" xmlns:a16="http://schemas.microsoft.com/office/drawing/2014/main" id="{84793ACD-15A3-4B61-851E-BD7A0ECF9FF9}"/>
              </a:ext>
            </a:extLst>
          </p:cNvPr>
          <p:cNvCxnSpPr>
            <a:cxnSpLocks/>
          </p:cNvCxnSpPr>
          <p:nvPr/>
        </p:nvCxnSpPr>
        <p:spPr>
          <a:xfrm>
            <a:off x="9355118" y="6580755"/>
            <a:ext cx="108305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tângulo 41">
            <a:extLst>
              <a:ext uri="{FF2B5EF4-FFF2-40B4-BE49-F238E27FC236}">
                <a16:creationId xmlns="" xmlns:a16="http://schemas.microsoft.com/office/drawing/2014/main" id="{89C695C0-1711-4AD3-A8EA-5745EF2D7F22}"/>
              </a:ext>
            </a:extLst>
          </p:cNvPr>
          <p:cNvSpPr/>
          <p:nvPr/>
        </p:nvSpPr>
        <p:spPr>
          <a:xfrm>
            <a:off x="0" y="0"/>
            <a:ext cx="12192000" cy="11540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3" name="Title 1">
            <a:extLst>
              <a:ext uri="{FF2B5EF4-FFF2-40B4-BE49-F238E27FC236}">
                <a16:creationId xmlns="" xmlns:a16="http://schemas.microsoft.com/office/drawing/2014/main" id="{A98FEC44-FBC7-4DAA-8A9A-A9488C5B1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227" y="274647"/>
            <a:ext cx="2325933" cy="76658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45" name="Text Box 7">
            <a:extLst>
              <a:ext uri="{FF2B5EF4-FFF2-40B4-BE49-F238E27FC236}">
                <a16:creationId xmlns="" xmlns:a16="http://schemas.microsoft.com/office/drawing/2014/main" id="{6ADB1173-7F22-4D95-A38E-F5E589408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962" y="1298033"/>
            <a:ext cx="106402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949700"/>
            <a:r>
              <a:rPr lang="en-US" sz="2000" b="1" dirty="0"/>
              <a:t>Quantitative validation</a:t>
            </a:r>
          </a:p>
        </p:txBody>
      </p:sp>
      <p:pic>
        <p:nvPicPr>
          <p:cNvPr id="46" name="Picture 6" descr="barra enquadramento">
            <a:extLst>
              <a:ext uri="{FF2B5EF4-FFF2-40B4-BE49-F238E27FC236}">
                <a16:creationId xmlns="" xmlns:a16="http://schemas.microsoft.com/office/drawing/2014/main" id="{0F2241D2-AE22-4251-AD15-B625EFF19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436" y="1401687"/>
            <a:ext cx="9728082" cy="47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8" name="Gráfico 3">
            <a:extLst>
              <a:ext uri="{FF2B5EF4-FFF2-40B4-BE49-F238E27FC236}">
                <a16:creationId xmlns="" xmlns:a16="http://schemas.microsoft.com/office/drawing/2014/main" id="{54C8E307-DBC0-43DB-8696-F1CBF2CF8E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0420793"/>
              </p:ext>
            </p:extLst>
          </p:nvPr>
        </p:nvGraphicFramePr>
        <p:xfrm>
          <a:off x="643253" y="2745884"/>
          <a:ext cx="5310721" cy="3199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CaixaDeTexto 11">
            <a:extLst>
              <a:ext uri="{FF2B5EF4-FFF2-40B4-BE49-F238E27FC236}">
                <a16:creationId xmlns="" xmlns:a16="http://schemas.microsoft.com/office/drawing/2014/main" id="{58F9694B-9777-4089-B622-C4DCD2C29FB6}"/>
              </a:ext>
            </a:extLst>
          </p:cNvPr>
          <p:cNvSpPr txBox="1"/>
          <p:nvPr/>
        </p:nvSpPr>
        <p:spPr>
          <a:xfrm>
            <a:off x="6422966" y="4532983"/>
            <a:ext cx="4410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Arial Narrow" panose="020B0606020202030204" pitchFamily="34" charset="0"/>
              </a:rPr>
              <a:t>Free-surface particles in red detected following a simplification of the </a:t>
            </a:r>
            <a:r>
              <a:rPr lang="pt-PT" b="1" dirty="0" smtClean="0">
                <a:latin typeface="Arial Narrow" panose="020B0606020202030204" pitchFamily="34" charset="0"/>
              </a:rPr>
              <a:t>technique </a:t>
            </a:r>
            <a:r>
              <a:rPr lang="pt-PT" b="1" dirty="0">
                <a:latin typeface="Arial Narrow" panose="020B0606020202030204" pitchFamily="34" charset="0"/>
              </a:rPr>
              <a:t>proposed by </a:t>
            </a:r>
            <a:r>
              <a:rPr lang="pt-PT" dirty="0">
                <a:latin typeface="Arial Narrow" panose="020B0606020202030204" pitchFamily="34" charset="0"/>
              </a:rPr>
              <a:t>Marrone, Colagrossi, Le Touzé &amp; Graziani, (2010)</a:t>
            </a:r>
            <a:r>
              <a:rPr lang="pt-PT" b="1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="" xmlns:a16="http://schemas.microsoft.com/office/drawing/2014/main" id="{2E9A3210-FB56-42F7-B2BB-6855D2091B0E}"/>
              </a:ext>
            </a:extLst>
          </p:cNvPr>
          <p:cNvSpPr txBox="1"/>
          <p:nvPr/>
        </p:nvSpPr>
        <p:spPr>
          <a:xfrm>
            <a:off x="1720703" y="1970073"/>
            <a:ext cx="3368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err="1">
                <a:latin typeface="Arial Narrow" panose="020B0606020202030204" pitchFamily="34" charset="0"/>
              </a:rPr>
              <a:t>Pressure</a:t>
            </a:r>
            <a:r>
              <a:rPr lang="pt-PT" sz="2000" dirty="0">
                <a:latin typeface="Arial Narrow" panose="020B0606020202030204" pitchFamily="34" charset="0"/>
              </a:rPr>
              <a:t> </a:t>
            </a:r>
            <a:r>
              <a:rPr lang="pt-PT" sz="2000" dirty="0" err="1">
                <a:latin typeface="Arial Narrow" panose="020B0606020202030204" pitchFamily="34" charset="0"/>
              </a:rPr>
              <a:t>at</a:t>
            </a:r>
            <a:r>
              <a:rPr lang="pt-PT" sz="2000" dirty="0">
                <a:latin typeface="Arial Narrow" panose="020B0606020202030204" pitchFamily="34" charset="0"/>
              </a:rPr>
              <a:t> </a:t>
            </a:r>
            <a:r>
              <a:rPr lang="pt-PT" sz="2000" dirty="0" err="1">
                <a:latin typeface="Arial Narrow" panose="020B0606020202030204" pitchFamily="34" charset="0"/>
              </a:rPr>
              <a:t>the</a:t>
            </a:r>
            <a:r>
              <a:rPr lang="pt-PT" sz="2000" dirty="0">
                <a:latin typeface="Arial Narrow" panose="020B0606020202030204" pitchFamily="34" charset="0"/>
              </a:rPr>
              <a:t> </a:t>
            </a:r>
            <a:r>
              <a:rPr lang="pt-PT" sz="2000" dirty="0" err="1">
                <a:latin typeface="Arial Narrow" panose="020B0606020202030204" pitchFamily="34" charset="0"/>
              </a:rPr>
              <a:t>stagnation</a:t>
            </a:r>
            <a:r>
              <a:rPr lang="pt-PT" sz="2000" dirty="0">
                <a:latin typeface="Arial Narrow" panose="020B0606020202030204" pitchFamily="34" charset="0"/>
              </a:rPr>
              <a:t> </a:t>
            </a:r>
            <a:r>
              <a:rPr lang="pt-PT" sz="2000" dirty="0" err="1">
                <a:latin typeface="Arial Narrow" panose="020B0606020202030204" pitchFamily="34" charset="0"/>
              </a:rPr>
              <a:t>point</a:t>
            </a:r>
            <a:r>
              <a:rPr lang="pt-PT" sz="2000" dirty="0">
                <a:latin typeface="Arial Narrow" panose="020B0606020202030204" pitchFamily="34" charset="0"/>
              </a:rPr>
              <a:t>  for Y/D= 2.8; Y/D= 5.6; Y/D= 8.3</a:t>
            </a: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6EC93D4F-BB82-4948-8AFE-532B8E217C47}"/>
              </a:ext>
            </a:extLst>
          </p:cNvPr>
          <p:cNvSpPr/>
          <p:nvPr/>
        </p:nvSpPr>
        <p:spPr>
          <a:xfrm>
            <a:off x="2289370" y="3290020"/>
            <a:ext cx="794793" cy="18692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" name="Conexão reta unidirecional 3">
            <a:extLst>
              <a:ext uri="{FF2B5EF4-FFF2-40B4-BE49-F238E27FC236}">
                <a16:creationId xmlns="" xmlns:a16="http://schemas.microsoft.com/office/drawing/2014/main" id="{CEC9D52E-F18A-4159-92AA-20BC40592DCD}"/>
              </a:ext>
            </a:extLst>
          </p:cNvPr>
          <p:cNvCxnSpPr>
            <a:cxnSpLocks/>
            <a:endCxn id="2" idx="3"/>
          </p:cNvCxnSpPr>
          <p:nvPr/>
        </p:nvCxnSpPr>
        <p:spPr>
          <a:xfrm flipV="1">
            <a:off x="1573410" y="4885539"/>
            <a:ext cx="832355" cy="9143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C487B78D-3BC1-4C0C-91BB-CDEDCD6BBC2D}"/>
              </a:ext>
            </a:extLst>
          </p:cNvPr>
          <p:cNvSpPr txBox="1"/>
          <p:nvPr/>
        </p:nvSpPr>
        <p:spPr>
          <a:xfrm>
            <a:off x="459544" y="5816294"/>
            <a:ext cx="4304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>
                <a:latin typeface="Arial Narrow" panose="020B0606020202030204" pitchFamily="34" charset="0"/>
              </a:rPr>
              <a:t>Results</a:t>
            </a:r>
            <a:r>
              <a:rPr lang="pt-PT" b="1" dirty="0">
                <a:latin typeface="Arial Narrow" panose="020B0606020202030204" pitchFamily="34" charset="0"/>
              </a:rPr>
              <a:t> </a:t>
            </a:r>
            <a:r>
              <a:rPr lang="pt-PT" b="1" dirty="0" err="1">
                <a:latin typeface="Arial Narrow" panose="020B0606020202030204" pitchFamily="34" charset="0"/>
              </a:rPr>
              <a:t>on</a:t>
            </a:r>
            <a:r>
              <a:rPr lang="pt-PT" b="1" dirty="0">
                <a:latin typeface="Arial Narrow" panose="020B0606020202030204" pitchFamily="34" charset="0"/>
              </a:rPr>
              <a:t> </a:t>
            </a:r>
            <a:r>
              <a:rPr lang="pt-PT" b="1" dirty="0" err="1">
                <a:latin typeface="Arial Narrow" panose="020B0606020202030204" pitchFamily="34" charset="0"/>
              </a:rPr>
              <a:t>the</a:t>
            </a:r>
            <a:r>
              <a:rPr lang="pt-PT" b="1" dirty="0">
                <a:latin typeface="Arial Narrow" panose="020B0606020202030204" pitchFamily="34" charset="0"/>
              </a:rPr>
              <a:t> </a:t>
            </a:r>
            <a:r>
              <a:rPr lang="pt-PT" b="1" dirty="0" err="1">
                <a:latin typeface="Arial Narrow" panose="020B0606020202030204" pitchFamily="34" charset="0"/>
              </a:rPr>
              <a:t>SPHERIC’s</a:t>
            </a:r>
            <a:r>
              <a:rPr lang="pt-PT" b="1" dirty="0">
                <a:latin typeface="Arial Narrow" panose="020B0606020202030204" pitchFamily="34" charset="0"/>
              </a:rPr>
              <a:t> </a:t>
            </a:r>
            <a:r>
              <a:rPr lang="pt-PT" b="1" dirty="0" err="1">
                <a:latin typeface="Arial Narrow" panose="020B0606020202030204" pitchFamily="34" charset="0"/>
              </a:rPr>
              <a:t>paper</a:t>
            </a:r>
            <a:r>
              <a:rPr lang="pt-PT" b="1" dirty="0">
                <a:latin typeface="Arial Narrow" panose="020B0606020202030204" pitchFamily="34" charset="0"/>
              </a:rPr>
              <a:t>  - Y/D= 2.8</a:t>
            </a:r>
          </a:p>
        </p:txBody>
      </p:sp>
      <p:pic>
        <p:nvPicPr>
          <p:cNvPr id="44" name="Imagem 43">
            <a:extLst>
              <a:ext uri="{FF2B5EF4-FFF2-40B4-BE49-F238E27FC236}">
                <a16:creationId xmlns="" xmlns:a16="http://schemas.microsoft.com/office/drawing/2014/main" id="{989F2D69-C748-4956-BD22-8541051464D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210" y="2287670"/>
            <a:ext cx="1740760" cy="1858605"/>
          </a:xfrm>
          <a:prstGeom prst="rect">
            <a:avLst/>
          </a:prstGeom>
        </p:spPr>
      </p:pic>
      <p:pic>
        <p:nvPicPr>
          <p:cNvPr id="48" name="Imagem 47">
            <a:extLst>
              <a:ext uri="{FF2B5EF4-FFF2-40B4-BE49-F238E27FC236}">
                <a16:creationId xmlns="" xmlns:a16="http://schemas.microsoft.com/office/drawing/2014/main" id="{77EFE19C-1045-40B4-867F-25267A43ACF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064" y="2274500"/>
            <a:ext cx="1740760" cy="1898810"/>
          </a:xfrm>
          <a:prstGeom prst="rect">
            <a:avLst/>
          </a:prstGeom>
        </p:spPr>
      </p:pic>
      <p:pic>
        <p:nvPicPr>
          <p:cNvPr id="49" name="Imagem 48">
            <a:extLst>
              <a:ext uri="{FF2B5EF4-FFF2-40B4-BE49-F238E27FC236}">
                <a16:creationId xmlns="" xmlns:a16="http://schemas.microsoft.com/office/drawing/2014/main" id="{FEAFB41D-879E-4218-8B78-76C01DD23247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53"/>
          <a:stretch/>
        </p:blipFill>
        <p:spPr bwMode="auto">
          <a:xfrm>
            <a:off x="9734918" y="2254638"/>
            <a:ext cx="1414854" cy="18988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0" name="CaixaDeTexto 49">
            <a:extLst>
              <a:ext uri="{FF2B5EF4-FFF2-40B4-BE49-F238E27FC236}">
                <a16:creationId xmlns="" xmlns:a16="http://schemas.microsoft.com/office/drawing/2014/main" id="{D994A8D9-EC79-4484-A7FB-170595A7660E}"/>
              </a:ext>
            </a:extLst>
          </p:cNvPr>
          <p:cNvSpPr txBox="1"/>
          <p:nvPr/>
        </p:nvSpPr>
        <p:spPr>
          <a:xfrm>
            <a:off x="6204526" y="4186665"/>
            <a:ext cx="1720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Arial Narrow" panose="020B0606020202030204" pitchFamily="34" charset="0"/>
              </a:rPr>
              <a:t>Y/D= 2.8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="" xmlns:a16="http://schemas.microsoft.com/office/drawing/2014/main" id="{A8560EC2-6E12-4A5F-A705-EAE4F87C7E56}"/>
              </a:ext>
            </a:extLst>
          </p:cNvPr>
          <p:cNvSpPr txBox="1"/>
          <p:nvPr/>
        </p:nvSpPr>
        <p:spPr>
          <a:xfrm>
            <a:off x="7899955" y="4215184"/>
            <a:ext cx="1720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Arial Narrow" panose="020B0606020202030204" pitchFamily="34" charset="0"/>
              </a:rPr>
              <a:t>Y/D= 5.6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="" xmlns:a16="http://schemas.microsoft.com/office/drawing/2014/main" id="{2AE3951D-4583-4076-8E94-6087BB168CA4}"/>
              </a:ext>
            </a:extLst>
          </p:cNvPr>
          <p:cNvSpPr txBox="1"/>
          <p:nvPr/>
        </p:nvSpPr>
        <p:spPr>
          <a:xfrm>
            <a:off x="9577899" y="4231572"/>
            <a:ext cx="1720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Arial Narrow" panose="020B0606020202030204" pitchFamily="34" charset="0"/>
              </a:rPr>
              <a:t>Y/D= 8.3</a:t>
            </a:r>
          </a:p>
        </p:txBody>
      </p:sp>
      <p:sp>
        <p:nvSpPr>
          <p:cNvPr id="47" name="CaixaDeTexto 11">
            <a:extLst>
              <a:ext uri="{FF2B5EF4-FFF2-40B4-BE49-F238E27FC236}">
                <a16:creationId xmlns="" xmlns:a16="http://schemas.microsoft.com/office/drawing/2014/main" id="{C72E601F-28EB-457F-8038-6B915C3DB5DF}"/>
              </a:ext>
            </a:extLst>
          </p:cNvPr>
          <p:cNvSpPr txBox="1"/>
          <p:nvPr/>
        </p:nvSpPr>
        <p:spPr>
          <a:xfrm>
            <a:off x="6422966" y="5640332"/>
            <a:ext cx="4410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latin typeface="Arial Narrow" panose="020B0606020202030204" pitchFamily="34" charset="0"/>
              </a:rPr>
              <a:t>Consistent with </a:t>
            </a:r>
            <a:r>
              <a:rPr lang="pt-PT" b="1" dirty="0">
                <a:latin typeface="Arial Narrow" panose="020B0606020202030204" pitchFamily="34" charset="0"/>
              </a:rPr>
              <a:t>the air entrainment visible in the experiments</a:t>
            </a:r>
          </a:p>
        </p:txBody>
      </p:sp>
      <p:cxnSp>
        <p:nvCxnSpPr>
          <p:cNvPr id="5" name="Conexão reta unidirecional 4">
            <a:extLst>
              <a:ext uri="{FF2B5EF4-FFF2-40B4-BE49-F238E27FC236}">
                <a16:creationId xmlns="" xmlns:a16="http://schemas.microsoft.com/office/drawing/2014/main" id="{F4D9D7EA-DF7B-43FA-A037-5D07C9381D67}"/>
              </a:ext>
            </a:extLst>
          </p:cNvPr>
          <p:cNvCxnSpPr>
            <a:stCxn id="40" idx="2"/>
            <a:endCxn id="47" idx="0"/>
          </p:cNvCxnSpPr>
          <p:nvPr/>
        </p:nvCxnSpPr>
        <p:spPr>
          <a:xfrm>
            <a:off x="8628338" y="5456313"/>
            <a:ext cx="0" cy="184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446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48BCC3A9-FFC3-4B67-878B-883C0B9D1E72}"/>
              </a:ext>
            </a:extLst>
          </p:cNvPr>
          <p:cNvSpPr/>
          <p:nvPr/>
        </p:nvSpPr>
        <p:spPr>
          <a:xfrm>
            <a:off x="7702654" y="3093020"/>
            <a:ext cx="2402241" cy="10129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angle 40">
            <a:extLst>
              <a:ext uri="{FF2B5EF4-FFF2-40B4-BE49-F238E27FC236}">
                <a16:creationId xmlns="" xmlns:a16="http://schemas.microsoft.com/office/drawing/2014/main" id="{50863A65-51F0-40CB-AFE6-716D99BE8E45}"/>
              </a:ext>
            </a:extLst>
          </p:cNvPr>
          <p:cNvSpPr/>
          <p:nvPr/>
        </p:nvSpPr>
        <p:spPr>
          <a:xfrm>
            <a:off x="7702654" y="2659347"/>
            <a:ext cx="2671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SPH simulations</a:t>
            </a: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(2005)</a:t>
            </a:r>
            <a:endParaRPr lang="pt-PT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7" name="Straight Connector 7">
            <a:extLst>
              <a:ext uri="{FF2B5EF4-FFF2-40B4-BE49-F238E27FC236}">
                <a16:creationId xmlns="" xmlns:a16="http://schemas.microsoft.com/office/drawing/2014/main" id="{2F28EFDB-E196-4DC2-9FED-4B3D555638CD}"/>
              </a:ext>
            </a:extLst>
          </p:cNvPr>
          <p:cNvCxnSpPr>
            <a:cxnSpLocks/>
          </p:cNvCxnSpPr>
          <p:nvPr/>
        </p:nvCxnSpPr>
        <p:spPr>
          <a:xfrm>
            <a:off x="548717" y="6586282"/>
            <a:ext cx="119672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Rectangle 9">
            <a:extLst>
              <a:ext uri="{FF2B5EF4-FFF2-40B4-BE49-F238E27FC236}">
                <a16:creationId xmlns="" xmlns:a16="http://schemas.microsoft.com/office/drawing/2014/main" id="{A3D716BA-5E2F-4249-8C06-12FB9006AB4B}"/>
              </a:ext>
            </a:extLst>
          </p:cNvPr>
          <p:cNvSpPr/>
          <p:nvPr/>
        </p:nvSpPr>
        <p:spPr>
          <a:xfrm>
            <a:off x="546782" y="6319414"/>
            <a:ext cx="10266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MOTIVATION</a:t>
            </a:r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CA6D9FD7-9B09-4897-A8E8-57DC0FFCFABD}"/>
              </a:ext>
            </a:extLst>
          </p:cNvPr>
          <p:cNvSpPr/>
          <p:nvPr/>
        </p:nvSpPr>
        <p:spPr>
          <a:xfrm>
            <a:off x="279699" y="6447784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TextBox 11">
            <a:extLst>
              <a:ext uri="{FF2B5EF4-FFF2-40B4-BE49-F238E27FC236}">
                <a16:creationId xmlns="" xmlns:a16="http://schemas.microsoft.com/office/drawing/2014/main" id="{1763BEEE-ACEF-40B0-A124-67BFFD079666}"/>
              </a:ext>
            </a:extLst>
          </p:cNvPr>
          <p:cNvSpPr txBox="1"/>
          <p:nvPr/>
        </p:nvSpPr>
        <p:spPr>
          <a:xfrm>
            <a:off x="290534" y="6447783"/>
            <a:ext cx="172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pt-P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1D2E3AFF-0C73-4DDB-B5B9-12D290F1AD83}"/>
              </a:ext>
            </a:extLst>
          </p:cNvPr>
          <p:cNvSpPr/>
          <p:nvPr/>
        </p:nvSpPr>
        <p:spPr>
          <a:xfrm>
            <a:off x="1745443" y="6435141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2" name="Straight Connector 14">
            <a:extLst>
              <a:ext uri="{FF2B5EF4-FFF2-40B4-BE49-F238E27FC236}">
                <a16:creationId xmlns="" xmlns:a16="http://schemas.microsoft.com/office/drawing/2014/main" id="{E853D863-19BA-45FB-B452-1FC3DBAB2C10}"/>
              </a:ext>
            </a:extLst>
          </p:cNvPr>
          <p:cNvCxnSpPr/>
          <p:nvPr/>
        </p:nvCxnSpPr>
        <p:spPr>
          <a:xfrm>
            <a:off x="2012526" y="6586277"/>
            <a:ext cx="15015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C0F268CF-2E62-4A60-8C13-4E212AD983F6}"/>
              </a:ext>
            </a:extLst>
          </p:cNvPr>
          <p:cNvSpPr/>
          <p:nvPr/>
        </p:nvSpPr>
        <p:spPr>
          <a:xfrm>
            <a:off x="3515531" y="6431294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4" name="Straight Connector 16">
            <a:extLst>
              <a:ext uri="{FF2B5EF4-FFF2-40B4-BE49-F238E27FC236}">
                <a16:creationId xmlns="" xmlns:a16="http://schemas.microsoft.com/office/drawing/2014/main" id="{A6F698AA-949F-4208-8F58-DFC6C106B59D}"/>
              </a:ext>
            </a:extLst>
          </p:cNvPr>
          <p:cNvCxnSpPr>
            <a:cxnSpLocks/>
          </p:cNvCxnSpPr>
          <p:nvPr/>
        </p:nvCxnSpPr>
        <p:spPr>
          <a:xfrm flipV="1">
            <a:off x="3765386" y="6580755"/>
            <a:ext cx="1332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51A010B1-7AC7-4AF6-8B46-09AB82BD35FE}"/>
              </a:ext>
            </a:extLst>
          </p:cNvPr>
          <p:cNvSpPr/>
          <p:nvPr/>
        </p:nvSpPr>
        <p:spPr>
          <a:xfrm>
            <a:off x="5090192" y="6431293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6" name="Straight Connector 18">
            <a:extLst>
              <a:ext uri="{FF2B5EF4-FFF2-40B4-BE49-F238E27FC236}">
                <a16:creationId xmlns="" xmlns:a16="http://schemas.microsoft.com/office/drawing/2014/main" id="{5BE22A85-B115-4ABB-8F85-710323111271}"/>
              </a:ext>
            </a:extLst>
          </p:cNvPr>
          <p:cNvCxnSpPr>
            <a:cxnSpLocks/>
          </p:cNvCxnSpPr>
          <p:nvPr/>
        </p:nvCxnSpPr>
        <p:spPr>
          <a:xfrm>
            <a:off x="5359210" y="6583352"/>
            <a:ext cx="75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76F67B57-6E86-4B38-B1EC-98EBBA638240}"/>
              </a:ext>
            </a:extLst>
          </p:cNvPr>
          <p:cNvSpPr/>
          <p:nvPr/>
        </p:nvSpPr>
        <p:spPr>
          <a:xfrm>
            <a:off x="6096950" y="6424506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8" name="Straight Connector 20">
            <a:extLst>
              <a:ext uri="{FF2B5EF4-FFF2-40B4-BE49-F238E27FC236}">
                <a16:creationId xmlns="" xmlns:a16="http://schemas.microsoft.com/office/drawing/2014/main" id="{8C7079C0-9957-4207-9DA5-1642DADEA4FA}"/>
              </a:ext>
            </a:extLst>
          </p:cNvPr>
          <p:cNvCxnSpPr>
            <a:cxnSpLocks/>
          </p:cNvCxnSpPr>
          <p:nvPr/>
        </p:nvCxnSpPr>
        <p:spPr>
          <a:xfrm flipV="1">
            <a:off x="6365968" y="6580755"/>
            <a:ext cx="180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193EDE36-DDFC-46B9-A828-63A4CDB52E54}"/>
              </a:ext>
            </a:extLst>
          </p:cNvPr>
          <p:cNvSpPr/>
          <p:nvPr/>
        </p:nvSpPr>
        <p:spPr>
          <a:xfrm>
            <a:off x="8150804" y="6447783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70" name="Straight Connector 22">
            <a:extLst>
              <a:ext uri="{FF2B5EF4-FFF2-40B4-BE49-F238E27FC236}">
                <a16:creationId xmlns="" xmlns:a16="http://schemas.microsoft.com/office/drawing/2014/main" id="{F83BBB57-667E-4FA8-871D-22811817A51C}"/>
              </a:ext>
            </a:extLst>
          </p:cNvPr>
          <p:cNvCxnSpPr>
            <a:cxnSpLocks/>
          </p:cNvCxnSpPr>
          <p:nvPr/>
        </p:nvCxnSpPr>
        <p:spPr>
          <a:xfrm>
            <a:off x="8419822" y="6580755"/>
            <a:ext cx="68080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Rectangle 23">
            <a:extLst>
              <a:ext uri="{FF2B5EF4-FFF2-40B4-BE49-F238E27FC236}">
                <a16:creationId xmlns="" xmlns:a16="http://schemas.microsoft.com/office/drawing/2014/main" id="{B423A6CF-0E21-4D77-AD86-BDA1AEE5A3EC}"/>
              </a:ext>
            </a:extLst>
          </p:cNvPr>
          <p:cNvSpPr/>
          <p:nvPr/>
        </p:nvSpPr>
        <p:spPr>
          <a:xfrm>
            <a:off x="2184074" y="6343727"/>
            <a:ext cx="1722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STUDY GOALS</a:t>
            </a:r>
          </a:p>
        </p:txBody>
      </p:sp>
      <p:sp>
        <p:nvSpPr>
          <p:cNvPr id="72" name="Rectangle 24">
            <a:extLst>
              <a:ext uri="{FF2B5EF4-FFF2-40B4-BE49-F238E27FC236}">
                <a16:creationId xmlns="" xmlns:a16="http://schemas.microsoft.com/office/drawing/2014/main" id="{9EB916D6-63E3-40E0-9DEF-61C8D32ECCC0}"/>
              </a:ext>
            </a:extLst>
          </p:cNvPr>
          <p:cNvSpPr/>
          <p:nvPr/>
        </p:nvSpPr>
        <p:spPr>
          <a:xfrm>
            <a:off x="3787496" y="6343727"/>
            <a:ext cx="12562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EXPERIMENTAL…</a:t>
            </a:r>
          </a:p>
        </p:txBody>
      </p:sp>
      <p:sp>
        <p:nvSpPr>
          <p:cNvPr id="73" name="Rectangle 25">
            <a:extLst>
              <a:ext uri="{FF2B5EF4-FFF2-40B4-BE49-F238E27FC236}">
                <a16:creationId xmlns="" xmlns:a16="http://schemas.microsoft.com/office/drawing/2014/main" id="{E902A288-9AD9-4E63-A101-B6CEF968C0C0}"/>
              </a:ext>
            </a:extLst>
          </p:cNvPr>
          <p:cNvSpPr/>
          <p:nvPr/>
        </p:nvSpPr>
        <p:spPr>
          <a:xfrm>
            <a:off x="5384085" y="6343727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3D NUM..</a:t>
            </a:r>
            <a:endParaRPr lang="pt-PT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4" name="Rectangle 26">
            <a:extLst>
              <a:ext uri="{FF2B5EF4-FFF2-40B4-BE49-F238E27FC236}">
                <a16:creationId xmlns="" xmlns:a16="http://schemas.microsoft.com/office/drawing/2014/main" id="{80DC8832-BC36-42FC-B39E-6DF7C3CB130E}"/>
              </a:ext>
            </a:extLst>
          </p:cNvPr>
          <p:cNvSpPr/>
          <p:nvPr/>
        </p:nvSpPr>
        <p:spPr>
          <a:xfrm>
            <a:off x="6422966" y="6329742"/>
            <a:ext cx="17582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GPUSPH FORMULATIONS</a:t>
            </a:r>
          </a:p>
        </p:txBody>
      </p:sp>
      <p:sp>
        <p:nvSpPr>
          <p:cNvPr id="75" name="Rectangle 27">
            <a:extLst>
              <a:ext uri="{FF2B5EF4-FFF2-40B4-BE49-F238E27FC236}">
                <a16:creationId xmlns="" xmlns:a16="http://schemas.microsoft.com/office/drawing/2014/main" id="{328654B3-532D-4215-BD12-46D2613832D4}"/>
              </a:ext>
            </a:extLst>
          </p:cNvPr>
          <p:cNvSpPr/>
          <p:nvPr/>
        </p:nvSpPr>
        <p:spPr>
          <a:xfrm>
            <a:off x="8387098" y="6329743"/>
            <a:ext cx="7209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b="1" dirty="0"/>
              <a:t>RESULTS</a:t>
            </a:r>
          </a:p>
        </p:txBody>
      </p:sp>
      <p:sp>
        <p:nvSpPr>
          <p:cNvPr id="76" name="TextBox 31">
            <a:extLst>
              <a:ext uri="{FF2B5EF4-FFF2-40B4-BE49-F238E27FC236}">
                <a16:creationId xmlns="" xmlns:a16="http://schemas.microsoft.com/office/drawing/2014/main" id="{6F47F3E9-CDBC-4CA2-8D82-BA4F94D854ED}"/>
              </a:ext>
            </a:extLst>
          </p:cNvPr>
          <p:cNvSpPr txBox="1"/>
          <p:nvPr/>
        </p:nvSpPr>
        <p:spPr>
          <a:xfrm flipH="1">
            <a:off x="1753832" y="6431294"/>
            <a:ext cx="29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7" name="TextBox 33">
            <a:extLst>
              <a:ext uri="{FF2B5EF4-FFF2-40B4-BE49-F238E27FC236}">
                <a16:creationId xmlns="" xmlns:a16="http://schemas.microsoft.com/office/drawing/2014/main" id="{1EE881A9-9367-41C9-A65B-17CE9D799D9D}"/>
              </a:ext>
            </a:extLst>
          </p:cNvPr>
          <p:cNvSpPr txBox="1"/>
          <p:nvPr/>
        </p:nvSpPr>
        <p:spPr>
          <a:xfrm>
            <a:off x="3528907" y="6424509"/>
            <a:ext cx="421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8" name="TextBox 34">
            <a:extLst>
              <a:ext uri="{FF2B5EF4-FFF2-40B4-BE49-F238E27FC236}">
                <a16:creationId xmlns="" xmlns:a16="http://schemas.microsoft.com/office/drawing/2014/main" id="{2FBC6F71-A3A6-4E55-9718-9618C2135840}"/>
              </a:ext>
            </a:extLst>
          </p:cNvPr>
          <p:cNvSpPr txBox="1"/>
          <p:nvPr/>
        </p:nvSpPr>
        <p:spPr>
          <a:xfrm>
            <a:off x="5097386" y="6417548"/>
            <a:ext cx="33964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9" name="TextBox 35">
            <a:extLst>
              <a:ext uri="{FF2B5EF4-FFF2-40B4-BE49-F238E27FC236}">
                <a16:creationId xmlns="" xmlns:a16="http://schemas.microsoft.com/office/drawing/2014/main" id="{8FA0D395-C3B6-4C56-8CD2-CDA60A0E5678}"/>
              </a:ext>
            </a:extLst>
          </p:cNvPr>
          <p:cNvSpPr txBox="1"/>
          <p:nvPr/>
        </p:nvSpPr>
        <p:spPr>
          <a:xfrm>
            <a:off x="6106820" y="6424506"/>
            <a:ext cx="542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0" name="TextBox 36">
            <a:extLst>
              <a:ext uri="{FF2B5EF4-FFF2-40B4-BE49-F238E27FC236}">
                <a16:creationId xmlns="" xmlns:a16="http://schemas.microsoft.com/office/drawing/2014/main" id="{003E7121-1A76-4D12-A4EF-54D33AB639AB}"/>
              </a:ext>
            </a:extLst>
          </p:cNvPr>
          <p:cNvSpPr txBox="1"/>
          <p:nvPr/>
        </p:nvSpPr>
        <p:spPr>
          <a:xfrm>
            <a:off x="8158392" y="6431293"/>
            <a:ext cx="880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="" xmlns:a16="http://schemas.microsoft.com/office/drawing/2014/main" id="{F2C924BD-1718-469B-8796-06FDE5303BAD}"/>
              </a:ext>
            </a:extLst>
          </p:cNvPr>
          <p:cNvSpPr/>
          <p:nvPr/>
        </p:nvSpPr>
        <p:spPr>
          <a:xfrm>
            <a:off x="9094603" y="6447783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2" name="Rectangle 27">
            <a:extLst>
              <a:ext uri="{FF2B5EF4-FFF2-40B4-BE49-F238E27FC236}">
                <a16:creationId xmlns="" xmlns:a16="http://schemas.microsoft.com/office/drawing/2014/main" id="{9963D016-D3B6-4A1F-AB1D-7E7F0DFF5BB6}"/>
              </a:ext>
            </a:extLst>
          </p:cNvPr>
          <p:cNvSpPr/>
          <p:nvPr/>
        </p:nvSpPr>
        <p:spPr>
          <a:xfrm>
            <a:off x="9355118" y="6329742"/>
            <a:ext cx="10199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83" name="TextBox 36">
            <a:extLst>
              <a:ext uri="{FF2B5EF4-FFF2-40B4-BE49-F238E27FC236}">
                <a16:creationId xmlns="" xmlns:a16="http://schemas.microsoft.com/office/drawing/2014/main" id="{68FF26F3-F1A1-4408-9EA2-4641FB95E69E}"/>
              </a:ext>
            </a:extLst>
          </p:cNvPr>
          <p:cNvSpPr txBox="1"/>
          <p:nvPr/>
        </p:nvSpPr>
        <p:spPr>
          <a:xfrm>
            <a:off x="9100861" y="6424505"/>
            <a:ext cx="880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4" name="Conexão reta unidirecional 83">
            <a:extLst>
              <a:ext uri="{FF2B5EF4-FFF2-40B4-BE49-F238E27FC236}">
                <a16:creationId xmlns="" xmlns:a16="http://schemas.microsoft.com/office/drawing/2014/main" id="{84793ACD-15A3-4B61-851E-BD7A0ECF9FF9}"/>
              </a:ext>
            </a:extLst>
          </p:cNvPr>
          <p:cNvCxnSpPr>
            <a:cxnSpLocks/>
          </p:cNvCxnSpPr>
          <p:nvPr/>
        </p:nvCxnSpPr>
        <p:spPr>
          <a:xfrm>
            <a:off x="9355118" y="6580755"/>
            <a:ext cx="108305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tângulo 41">
            <a:extLst>
              <a:ext uri="{FF2B5EF4-FFF2-40B4-BE49-F238E27FC236}">
                <a16:creationId xmlns="" xmlns:a16="http://schemas.microsoft.com/office/drawing/2014/main" id="{89C695C0-1711-4AD3-A8EA-5745EF2D7F22}"/>
              </a:ext>
            </a:extLst>
          </p:cNvPr>
          <p:cNvSpPr/>
          <p:nvPr/>
        </p:nvSpPr>
        <p:spPr>
          <a:xfrm>
            <a:off x="0" y="0"/>
            <a:ext cx="12192000" cy="11540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3" name="Title 1">
            <a:extLst>
              <a:ext uri="{FF2B5EF4-FFF2-40B4-BE49-F238E27FC236}">
                <a16:creationId xmlns="" xmlns:a16="http://schemas.microsoft.com/office/drawing/2014/main" id="{A98FEC44-FBC7-4DAA-8A9A-A9488C5B1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227" y="274647"/>
            <a:ext cx="2325933" cy="76658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</a:rPr>
              <a:t>RESULTS</a:t>
            </a:r>
          </a:p>
        </p:txBody>
      </p:sp>
      <p:sp>
        <p:nvSpPr>
          <p:cNvPr id="45" name="Text Box 7">
            <a:extLst>
              <a:ext uri="{FF2B5EF4-FFF2-40B4-BE49-F238E27FC236}">
                <a16:creationId xmlns="" xmlns:a16="http://schemas.microsoft.com/office/drawing/2014/main" id="{6ADB1173-7F22-4D95-A38E-F5E589408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962" y="1298033"/>
            <a:ext cx="106402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949700"/>
            <a:r>
              <a:rPr lang="en-US" sz="2000" b="1" dirty="0"/>
              <a:t>Quantitative validation</a:t>
            </a:r>
          </a:p>
        </p:txBody>
      </p:sp>
      <p:pic>
        <p:nvPicPr>
          <p:cNvPr id="46" name="Picture 6" descr="barra enquadramento">
            <a:extLst>
              <a:ext uri="{FF2B5EF4-FFF2-40B4-BE49-F238E27FC236}">
                <a16:creationId xmlns="" xmlns:a16="http://schemas.microsoft.com/office/drawing/2014/main" id="{0F2241D2-AE22-4251-AD15-B625EFF19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436" y="1401687"/>
            <a:ext cx="9728082" cy="47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CaixaDeTexto 40">
            <a:extLst>
              <a:ext uri="{FF2B5EF4-FFF2-40B4-BE49-F238E27FC236}">
                <a16:creationId xmlns="" xmlns:a16="http://schemas.microsoft.com/office/drawing/2014/main" id="{2E9A3210-FB56-42F7-B2BB-6855D2091B0E}"/>
              </a:ext>
            </a:extLst>
          </p:cNvPr>
          <p:cNvSpPr txBox="1"/>
          <p:nvPr/>
        </p:nvSpPr>
        <p:spPr>
          <a:xfrm>
            <a:off x="1147080" y="1940745"/>
            <a:ext cx="8717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Pressure</a:t>
            </a:r>
            <a:r>
              <a:rPr lang="pt-PT" dirty="0"/>
              <a:t> </a:t>
            </a:r>
            <a:r>
              <a:rPr lang="pt-PT" dirty="0" err="1"/>
              <a:t>at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stagnation</a:t>
            </a:r>
            <a:r>
              <a:rPr lang="pt-PT" dirty="0"/>
              <a:t> </a:t>
            </a:r>
            <a:r>
              <a:rPr lang="pt-PT" dirty="0" err="1"/>
              <a:t>point</a:t>
            </a:r>
            <a:r>
              <a:rPr lang="pt-PT" dirty="0"/>
              <a:t> (Y/D= 2.8; Y/D= 4.2; Y/D= 5.6; Y/D= 7.2 Y/D= 8.3; Y/D= 9.7)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2">
                <a:extLst>
                  <a:ext uri="{FF2B5EF4-FFF2-40B4-BE49-F238E27FC236}">
                    <a16:creationId xmlns="" xmlns:a16="http://schemas.microsoft.com/office/drawing/2014/main" id="{1252F185-0ECE-4ACC-A1B3-B90A79F6AE0C}"/>
                  </a:ext>
                </a:extLst>
              </p:cNvPr>
              <p:cNvSpPr/>
              <p:nvPr/>
            </p:nvSpPr>
            <p:spPr>
              <a:xfrm>
                <a:off x="7890848" y="3262476"/>
                <a:ext cx="1779590" cy="65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P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𝑚𝑒𝑎𝑛</m:t>
                              </m:r>
                            </m:sub>
                          </m:sSub>
                          <m:r>
                            <a:rPr lang="pt-PT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𝜙</m:t>
                          </m:r>
                          <m:f>
                            <m:fPr>
                              <m:type m:val="lin"/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pt-PT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PT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pt-P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2">
                <a:extLst>
                  <a:ext uri="{FF2B5EF4-FFF2-40B4-BE49-F238E27FC236}">
                    <a16:creationId xmlns:a16="http://schemas.microsoft.com/office/drawing/2014/main" id="{1252F185-0ECE-4ACC-A1B3-B90A79F6AE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848" y="3262476"/>
                <a:ext cx="1779590" cy="659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11">
                <a:extLst>
                  <a:ext uri="{FF2B5EF4-FFF2-40B4-BE49-F238E27FC236}">
                    <a16:creationId xmlns="" xmlns:a16="http://schemas.microsoft.com/office/drawing/2014/main" id="{56C6DF1F-4309-48E6-A048-E1E7315C4D61}"/>
                  </a:ext>
                </a:extLst>
              </p:cNvPr>
              <p:cNvSpPr txBox="1"/>
              <p:nvPr/>
            </p:nvSpPr>
            <p:spPr>
              <a:xfrm>
                <a:off x="8387098" y="4570739"/>
                <a:ext cx="3468359" cy="830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m:rPr>
                          <m:nor/>
                        </m:rPr>
                        <a:rPr lang="pt-PT" sz="1600" b="0" i="0" smtClean="0">
                          <a:latin typeface="Arial Narrow" panose="020B0606020202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600">
                          <a:latin typeface="Arial Narrow" panose="020B0606020202030204" pitchFamily="34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GB" sz="1600">
                          <a:latin typeface="Arial Narrow" panose="020B0606020202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600">
                          <a:latin typeface="Arial Narrow" panose="020B060602020203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GB" sz="1600">
                          <a:latin typeface="Arial Narrow" panose="020B0606020202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600">
                          <a:latin typeface="Arial Narrow" panose="020B0606020202030204" pitchFamily="34" charset="0"/>
                        </a:rPr>
                        <m:t>correction</m:t>
                      </m:r>
                      <m:r>
                        <m:rPr>
                          <m:nor/>
                        </m:rPr>
                        <a:rPr lang="en-GB" sz="1600">
                          <a:latin typeface="Arial Narrow" panose="020B0606020202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600">
                          <a:latin typeface="Arial Narrow" panose="020B0606020202030204" pitchFamily="34" charset="0"/>
                        </a:rPr>
                        <m:t>coefficient</m:t>
                      </m:r>
                      <m:r>
                        <m:rPr>
                          <m:nor/>
                        </m:rPr>
                        <a:rPr lang="en-GB" sz="1600">
                          <a:latin typeface="Arial Narrow" panose="020B0606020202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600">
                          <a:latin typeface="Arial Narrow" panose="020B0606020202030204" pitchFamily="34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 sz="1600">
                          <a:latin typeface="Arial Narrow" panose="020B0606020202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600">
                          <a:latin typeface="Arial Narrow" panose="020B0606020202030204" pitchFamily="34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GB" sz="1600">
                          <a:latin typeface="Arial Narrow" panose="020B0606020202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600">
                          <a:latin typeface="Arial Narrow" panose="020B0606020202030204" pitchFamily="34" charset="0"/>
                        </a:rPr>
                        <m:t>kinetic</m:t>
                      </m:r>
                      <m:r>
                        <m:rPr>
                          <m:nor/>
                        </m:rPr>
                        <a:rPr lang="en-GB" sz="1600">
                          <a:latin typeface="Arial Narrow" panose="020B0606020202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600">
                          <a:latin typeface="Arial Narrow" panose="020B0606020202030204" pitchFamily="34" charset="0"/>
                        </a:rPr>
                        <m:t>energy</m:t>
                      </m:r>
                      <m:r>
                        <m:rPr>
                          <m:nor/>
                        </m:rPr>
                        <a:rPr lang="en-GB" sz="1600">
                          <a:latin typeface="Arial Narrow" panose="020B0606020202030204" pitchFamily="34" charset="0"/>
                        </a:rPr>
                        <m:t> </m:t>
                      </m:r>
                      <m:f>
                        <m:fPr>
                          <m:type m:val="li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m:rPr>
                          <m:nor/>
                        </m:rPr>
                        <a:rPr lang="en-GB" sz="1600">
                          <a:latin typeface="Arial Narrow" panose="020B0606020202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600">
                          <a:latin typeface="Arial Narrow" panose="020B0606020202030204" pitchFamily="34" charset="0"/>
                        </a:rPr>
                        <m:t>as</m:t>
                      </m:r>
                      <m:r>
                        <m:rPr>
                          <m:nor/>
                        </m:rPr>
                        <a:rPr lang="en-GB" sz="1600">
                          <a:latin typeface="Arial Narrow" panose="020B0606020202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600">
                          <a:latin typeface="Arial Narrow" panose="020B060602020203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GB" sz="1600">
                          <a:latin typeface="Arial Narrow" panose="020B0606020202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600">
                          <a:latin typeface="Arial Narrow" panose="020B0606020202030204" pitchFamily="34" charset="0"/>
                        </a:rPr>
                        <m:t>function</m:t>
                      </m:r>
                      <m:r>
                        <m:rPr>
                          <m:nor/>
                        </m:rPr>
                        <a:rPr lang="en-GB" sz="1600">
                          <a:latin typeface="Arial Narrow" panose="020B0606020202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600">
                          <a:latin typeface="Arial Narrow" panose="020B0606020202030204" pitchFamily="34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GB" sz="1600">
                          <a:latin typeface="Arial Narrow" panose="020B0606020202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600">
                          <a:latin typeface="Arial Narrow" panose="020B0606020202030204" pitchFamily="34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GB" sz="1600">
                          <a:latin typeface="Arial Narrow" panose="020B0606020202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600">
                          <a:latin typeface="Arial Narrow" panose="020B0606020202030204" pitchFamily="34" charset="0"/>
                        </a:rPr>
                        <m:t>mean</m:t>
                      </m:r>
                      <m:r>
                        <m:rPr>
                          <m:nor/>
                        </m:rPr>
                        <a:rPr lang="en-GB" sz="1600">
                          <a:latin typeface="Arial Narrow" panose="020B0606020202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600">
                          <a:latin typeface="Arial Narrow" panose="020B0606020202030204" pitchFamily="34" charset="0"/>
                        </a:rPr>
                        <m:t>jet</m:t>
                      </m:r>
                      <m:r>
                        <m:rPr>
                          <m:nor/>
                        </m:rPr>
                        <a:rPr lang="en-GB" sz="1600">
                          <a:latin typeface="Arial Narrow" panose="020B0606020202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600">
                          <a:latin typeface="Arial Narrow" panose="020B0606020202030204" pitchFamily="34" charset="0"/>
                        </a:rPr>
                        <m:t>outlet</m:t>
                      </m:r>
                      <m:r>
                        <m:rPr>
                          <m:nor/>
                        </m:rPr>
                        <a:rPr lang="en-GB" sz="1600">
                          <a:latin typeface="Arial Narrow" panose="020B0606020202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1600">
                          <a:latin typeface="Arial Narrow" panose="020B0606020202030204" pitchFamily="34" charset="0"/>
                        </a:rPr>
                        <m:t>velocity</m:t>
                      </m:r>
                      <m:r>
                        <m:rPr>
                          <m:nor/>
                        </m:rPr>
                        <a:rPr lang="en-GB" sz="1600">
                          <a:latin typeface="Arial Narrow" panose="020B0606020202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sz="1600" b="0" i="0" smtClean="0">
                          <a:latin typeface="Arial Narrow" panose="020B0606020202030204" pitchFamily="34" charset="0"/>
                        </a:rPr>
                        <m:t>U</m:t>
                      </m:r>
                    </m:oMath>
                  </m:oMathPara>
                </a14:m>
                <a:endParaRPr lang="pt-PT" sz="1600" b="1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38" name="CaixaDeTexto 11">
                <a:extLst>
                  <a:ext uri="{FF2B5EF4-FFF2-40B4-BE49-F238E27FC236}">
                    <a16:creationId xmlns:a16="http://schemas.microsoft.com/office/drawing/2014/main" id="{56C6DF1F-4309-48E6-A048-E1E7315C4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098" y="4570739"/>
                <a:ext cx="3468359" cy="830933"/>
              </a:xfrm>
              <a:prstGeom prst="rect">
                <a:avLst/>
              </a:prstGeom>
              <a:blipFill>
                <a:blip r:embed="rId5"/>
                <a:stretch>
                  <a:fillRect t="-11029" b="-3897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" name="Gráfico 39">
            <a:extLst>
              <a:ext uri="{FF2B5EF4-FFF2-40B4-BE49-F238E27FC236}">
                <a16:creationId xmlns="" xmlns:a16="http://schemas.microsoft.com/office/drawing/2014/main" id="{76804B65-75C1-4109-A221-01551F3D52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453684"/>
              </p:ext>
            </p:extLst>
          </p:nvPr>
        </p:nvGraphicFramePr>
        <p:xfrm>
          <a:off x="1864934" y="2273181"/>
          <a:ext cx="4852000" cy="4067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12402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5935" y="1428654"/>
            <a:ext cx="1048012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 Narrow" panose="020B0606020202030204" pitchFamily="34" charset="0"/>
              </a:rPr>
              <a:t>A very fine particle resolution is needed to accurately simulate the confined flow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000" b="1" dirty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>
                <a:latin typeface="Arial Narrow" panose="020B0606020202030204" pitchFamily="34" charset="0"/>
              </a:rPr>
              <a:t>Qualitative results are </a:t>
            </a:r>
            <a:r>
              <a:rPr lang="pt-PT" sz="2000" b="1" dirty="0" smtClean="0">
                <a:latin typeface="Arial Narrow" panose="020B0606020202030204" pitchFamily="34" charset="0"/>
              </a:rPr>
              <a:t>sound</a:t>
            </a:r>
            <a:endParaRPr lang="pt-PT" sz="2000" b="1" dirty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000" b="1" dirty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 Narrow" panose="020B0606020202030204" pitchFamily="34" charset="0"/>
              </a:rPr>
              <a:t>Mean and maximum pressures near the stagnation point were computed with a relative error of about 22% and 1% (Y/D= 2.8)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 Narrow" panose="020B0606020202030204" pitchFamily="34" charset="0"/>
              </a:rPr>
              <a:t>Accuracy of the mean pressure’s prediction was likely influenced by the lack of air phase modelling</a:t>
            </a:r>
            <a:endParaRPr lang="pt-PT" sz="2000" b="1" dirty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000" b="1" dirty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>
                <a:latin typeface="Arial Narrow" panose="020B0606020202030204" pitchFamily="34" charset="0"/>
              </a:rPr>
              <a:t>Further analysis </a:t>
            </a:r>
            <a:r>
              <a:rPr lang="pt-PT" sz="2000" b="1" dirty="0" smtClean="0">
                <a:latin typeface="Arial Narrow" panose="020B0606020202030204" pitchFamily="34" charset="0"/>
              </a:rPr>
              <a:t>will</a:t>
            </a:r>
            <a:r>
              <a:rPr lang="pt-PT" sz="2000" b="1" dirty="0" smtClean="0">
                <a:latin typeface="Arial Narrow" panose="020B0606020202030204" pitchFamily="34" charset="0"/>
              </a:rPr>
              <a:t> </a:t>
            </a:r>
            <a:r>
              <a:rPr lang="pt-PT" sz="2000" b="1" dirty="0">
                <a:latin typeface="Arial Narrow" panose="020B0606020202030204" pitchFamily="34" charset="0"/>
              </a:rPr>
              <a:t>include:</a:t>
            </a:r>
          </a:p>
          <a:p>
            <a:r>
              <a:rPr lang="pt-PT" sz="2000" b="1" dirty="0">
                <a:latin typeface="Arial Narrow" panose="020B0606020202030204" pitchFamily="34" charset="0"/>
              </a:rPr>
              <a:t>      - </a:t>
            </a:r>
            <a:r>
              <a:rPr lang="pt-PT" sz="2000" b="1" dirty="0" smtClean="0">
                <a:latin typeface="Arial Narrow" panose="020B0606020202030204" pitchFamily="34" charset="0"/>
              </a:rPr>
              <a:t>centerline </a:t>
            </a:r>
            <a:r>
              <a:rPr lang="pt-PT" sz="2000" b="1" dirty="0">
                <a:latin typeface="Arial Narrow" panose="020B0606020202030204" pitchFamily="34" charset="0"/>
              </a:rPr>
              <a:t>velocity decay along the jet</a:t>
            </a:r>
          </a:p>
          <a:p>
            <a:r>
              <a:rPr lang="pt-PT" sz="2000" b="1" dirty="0">
                <a:latin typeface="Arial Narrow" panose="020B0606020202030204" pitchFamily="34" charset="0"/>
              </a:rPr>
              <a:t>      - radial </a:t>
            </a:r>
            <a:r>
              <a:rPr lang="pt-PT" sz="2000" b="1" dirty="0" err="1">
                <a:latin typeface="Arial Narrow" panose="020B0606020202030204" pitchFamily="34" charset="0"/>
              </a:rPr>
              <a:t>pressures</a:t>
            </a:r>
            <a:r>
              <a:rPr lang="pt-PT" sz="2000" b="1" dirty="0">
                <a:latin typeface="Arial Narrow" panose="020B0606020202030204" pitchFamily="34" charset="0"/>
              </a:rPr>
              <a:t>’ </a:t>
            </a:r>
            <a:r>
              <a:rPr lang="pt-PT" sz="2000" b="1" dirty="0" err="1">
                <a:latin typeface="Arial Narrow" panose="020B0606020202030204" pitchFamily="34" charset="0"/>
              </a:rPr>
              <a:t>distribution</a:t>
            </a:r>
            <a:endParaRPr lang="pt-PT" sz="2000" b="1" dirty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Arial Narrow" panose="020B0606020202030204" pitchFamily="34" charset="0"/>
            </a:endParaRPr>
          </a:p>
        </p:txBody>
      </p:sp>
      <p:cxnSp>
        <p:nvCxnSpPr>
          <p:cNvPr id="47" name="Straight Connector 7">
            <a:extLst>
              <a:ext uri="{FF2B5EF4-FFF2-40B4-BE49-F238E27FC236}">
                <a16:creationId xmlns="" xmlns:a16="http://schemas.microsoft.com/office/drawing/2014/main" id="{47F15307-FFDF-4ED1-A752-415DE63E83AC}"/>
              </a:ext>
            </a:extLst>
          </p:cNvPr>
          <p:cNvCxnSpPr>
            <a:cxnSpLocks/>
          </p:cNvCxnSpPr>
          <p:nvPr/>
        </p:nvCxnSpPr>
        <p:spPr>
          <a:xfrm>
            <a:off x="548717" y="6586282"/>
            <a:ext cx="119672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tangle 9">
            <a:extLst>
              <a:ext uri="{FF2B5EF4-FFF2-40B4-BE49-F238E27FC236}">
                <a16:creationId xmlns="" xmlns:a16="http://schemas.microsoft.com/office/drawing/2014/main" id="{D71A6D1D-F104-4E2D-904C-9C84CFC8023E}"/>
              </a:ext>
            </a:extLst>
          </p:cNvPr>
          <p:cNvSpPr/>
          <p:nvPr/>
        </p:nvSpPr>
        <p:spPr>
          <a:xfrm>
            <a:off x="546782" y="6319414"/>
            <a:ext cx="10266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MOTIVATION</a:t>
            </a:r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35AB0AD1-6F55-4B9E-86DE-32A0E7DA6A6C}"/>
              </a:ext>
            </a:extLst>
          </p:cNvPr>
          <p:cNvSpPr/>
          <p:nvPr/>
        </p:nvSpPr>
        <p:spPr>
          <a:xfrm>
            <a:off x="279699" y="6447784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TextBox 11">
            <a:extLst>
              <a:ext uri="{FF2B5EF4-FFF2-40B4-BE49-F238E27FC236}">
                <a16:creationId xmlns="" xmlns:a16="http://schemas.microsoft.com/office/drawing/2014/main" id="{EEC7FC99-0FDB-42FF-9F46-9D9A6E50C409}"/>
              </a:ext>
            </a:extLst>
          </p:cNvPr>
          <p:cNvSpPr txBox="1"/>
          <p:nvPr/>
        </p:nvSpPr>
        <p:spPr>
          <a:xfrm>
            <a:off x="290534" y="6447783"/>
            <a:ext cx="172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pt-P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7109F870-8568-4172-9201-4CD3080B3281}"/>
              </a:ext>
            </a:extLst>
          </p:cNvPr>
          <p:cNvSpPr/>
          <p:nvPr/>
        </p:nvSpPr>
        <p:spPr>
          <a:xfrm>
            <a:off x="1745443" y="6435141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52" name="Straight Connector 14">
            <a:extLst>
              <a:ext uri="{FF2B5EF4-FFF2-40B4-BE49-F238E27FC236}">
                <a16:creationId xmlns="" xmlns:a16="http://schemas.microsoft.com/office/drawing/2014/main" id="{C775DA95-8517-4379-B1A2-2A7604485602}"/>
              </a:ext>
            </a:extLst>
          </p:cNvPr>
          <p:cNvCxnSpPr/>
          <p:nvPr/>
        </p:nvCxnSpPr>
        <p:spPr>
          <a:xfrm>
            <a:off x="2012526" y="6586277"/>
            <a:ext cx="15015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F7B78474-9B63-4A23-A884-1F802538A4E9}"/>
              </a:ext>
            </a:extLst>
          </p:cNvPr>
          <p:cNvSpPr/>
          <p:nvPr/>
        </p:nvSpPr>
        <p:spPr>
          <a:xfrm>
            <a:off x="3515531" y="6431294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54" name="Straight Connector 16">
            <a:extLst>
              <a:ext uri="{FF2B5EF4-FFF2-40B4-BE49-F238E27FC236}">
                <a16:creationId xmlns="" xmlns:a16="http://schemas.microsoft.com/office/drawing/2014/main" id="{5083ACE4-2886-44D0-A00F-9E0016FC8302}"/>
              </a:ext>
            </a:extLst>
          </p:cNvPr>
          <p:cNvCxnSpPr>
            <a:cxnSpLocks/>
          </p:cNvCxnSpPr>
          <p:nvPr/>
        </p:nvCxnSpPr>
        <p:spPr>
          <a:xfrm flipV="1">
            <a:off x="3765386" y="6580755"/>
            <a:ext cx="1332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339260E3-266B-466B-A250-3DBF37E22B2F}"/>
              </a:ext>
            </a:extLst>
          </p:cNvPr>
          <p:cNvSpPr/>
          <p:nvPr/>
        </p:nvSpPr>
        <p:spPr>
          <a:xfrm>
            <a:off x="5090192" y="6431293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56" name="Straight Connector 18">
            <a:extLst>
              <a:ext uri="{FF2B5EF4-FFF2-40B4-BE49-F238E27FC236}">
                <a16:creationId xmlns="" xmlns:a16="http://schemas.microsoft.com/office/drawing/2014/main" id="{DC4FA92D-7EB4-4A82-9AF0-4B391BAABA52}"/>
              </a:ext>
            </a:extLst>
          </p:cNvPr>
          <p:cNvCxnSpPr>
            <a:cxnSpLocks/>
          </p:cNvCxnSpPr>
          <p:nvPr/>
        </p:nvCxnSpPr>
        <p:spPr>
          <a:xfrm>
            <a:off x="5359210" y="6583352"/>
            <a:ext cx="75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789FCE73-5E57-4927-8BEB-621FD1FED501}"/>
              </a:ext>
            </a:extLst>
          </p:cNvPr>
          <p:cNvSpPr/>
          <p:nvPr/>
        </p:nvSpPr>
        <p:spPr>
          <a:xfrm>
            <a:off x="6096950" y="6424506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58" name="Straight Connector 20">
            <a:extLst>
              <a:ext uri="{FF2B5EF4-FFF2-40B4-BE49-F238E27FC236}">
                <a16:creationId xmlns="" xmlns:a16="http://schemas.microsoft.com/office/drawing/2014/main" id="{793FD60D-457C-4E4E-9AB6-B9A46012E3CF}"/>
              </a:ext>
            </a:extLst>
          </p:cNvPr>
          <p:cNvCxnSpPr>
            <a:cxnSpLocks/>
          </p:cNvCxnSpPr>
          <p:nvPr/>
        </p:nvCxnSpPr>
        <p:spPr>
          <a:xfrm flipV="1">
            <a:off x="6365968" y="6580755"/>
            <a:ext cx="180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E6F25462-FF1B-4433-B865-BB7A1D6804E6}"/>
              </a:ext>
            </a:extLst>
          </p:cNvPr>
          <p:cNvSpPr/>
          <p:nvPr/>
        </p:nvSpPr>
        <p:spPr>
          <a:xfrm>
            <a:off x="8150804" y="6447783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0" name="Straight Connector 22">
            <a:extLst>
              <a:ext uri="{FF2B5EF4-FFF2-40B4-BE49-F238E27FC236}">
                <a16:creationId xmlns="" xmlns:a16="http://schemas.microsoft.com/office/drawing/2014/main" id="{4F13155A-CAC9-45A1-A58A-AFA428469357}"/>
              </a:ext>
            </a:extLst>
          </p:cNvPr>
          <p:cNvCxnSpPr>
            <a:cxnSpLocks/>
          </p:cNvCxnSpPr>
          <p:nvPr/>
        </p:nvCxnSpPr>
        <p:spPr>
          <a:xfrm>
            <a:off x="8419822" y="6580755"/>
            <a:ext cx="68080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 23">
            <a:extLst>
              <a:ext uri="{FF2B5EF4-FFF2-40B4-BE49-F238E27FC236}">
                <a16:creationId xmlns="" xmlns:a16="http://schemas.microsoft.com/office/drawing/2014/main" id="{408EC231-F065-4353-995F-725E0ED56C44}"/>
              </a:ext>
            </a:extLst>
          </p:cNvPr>
          <p:cNvSpPr/>
          <p:nvPr/>
        </p:nvSpPr>
        <p:spPr>
          <a:xfrm>
            <a:off x="2184074" y="6343727"/>
            <a:ext cx="1722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STUDY GOALS</a:t>
            </a:r>
          </a:p>
        </p:txBody>
      </p:sp>
      <p:sp>
        <p:nvSpPr>
          <p:cNvPr id="62" name="Rectangle 24">
            <a:extLst>
              <a:ext uri="{FF2B5EF4-FFF2-40B4-BE49-F238E27FC236}">
                <a16:creationId xmlns="" xmlns:a16="http://schemas.microsoft.com/office/drawing/2014/main" id="{9FA90680-9642-45A3-B4A2-B288B2C432FF}"/>
              </a:ext>
            </a:extLst>
          </p:cNvPr>
          <p:cNvSpPr/>
          <p:nvPr/>
        </p:nvSpPr>
        <p:spPr>
          <a:xfrm>
            <a:off x="3787496" y="6343727"/>
            <a:ext cx="12562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EXPERIMENTAL…</a:t>
            </a:r>
          </a:p>
        </p:txBody>
      </p:sp>
      <p:sp>
        <p:nvSpPr>
          <p:cNvPr id="63" name="Rectangle 25">
            <a:extLst>
              <a:ext uri="{FF2B5EF4-FFF2-40B4-BE49-F238E27FC236}">
                <a16:creationId xmlns="" xmlns:a16="http://schemas.microsoft.com/office/drawing/2014/main" id="{20E09162-4AFB-434B-8B06-2A56E227E592}"/>
              </a:ext>
            </a:extLst>
          </p:cNvPr>
          <p:cNvSpPr/>
          <p:nvPr/>
        </p:nvSpPr>
        <p:spPr>
          <a:xfrm>
            <a:off x="5384085" y="6343727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3D NUM..</a:t>
            </a:r>
            <a:endParaRPr lang="pt-PT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4" name="Rectangle 26">
            <a:extLst>
              <a:ext uri="{FF2B5EF4-FFF2-40B4-BE49-F238E27FC236}">
                <a16:creationId xmlns="" xmlns:a16="http://schemas.microsoft.com/office/drawing/2014/main" id="{66239C55-4359-4D64-A2A4-399D5F03A9D8}"/>
              </a:ext>
            </a:extLst>
          </p:cNvPr>
          <p:cNvSpPr/>
          <p:nvPr/>
        </p:nvSpPr>
        <p:spPr>
          <a:xfrm>
            <a:off x="6422966" y="6329742"/>
            <a:ext cx="17582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GPUSPH FORMULATIONS</a:t>
            </a:r>
          </a:p>
        </p:txBody>
      </p:sp>
      <p:sp>
        <p:nvSpPr>
          <p:cNvPr id="65" name="Rectangle 27">
            <a:extLst>
              <a:ext uri="{FF2B5EF4-FFF2-40B4-BE49-F238E27FC236}">
                <a16:creationId xmlns="" xmlns:a16="http://schemas.microsoft.com/office/drawing/2014/main" id="{33EE4FE7-51A8-40DC-93D7-8CAA270E84EA}"/>
              </a:ext>
            </a:extLst>
          </p:cNvPr>
          <p:cNvSpPr/>
          <p:nvPr/>
        </p:nvSpPr>
        <p:spPr>
          <a:xfrm>
            <a:off x="8387098" y="6329743"/>
            <a:ext cx="7209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RESULTS</a:t>
            </a:r>
          </a:p>
        </p:txBody>
      </p:sp>
      <p:sp>
        <p:nvSpPr>
          <p:cNvPr id="66" name="TextBox 31">
            <a:extLst>
              <a:ext uri="{FF2B5EF4-FFF2-40B4-BE49-F238E27FC236}">
                <a16:creationId xmlns="" xmlns:a16="http://schemas.microsoft.com/office/drawing/2014/main" id="{66475DF4-65A8-4B35-865C-3214E6F75C76}"/>
              </a:ext>
            </a:extLst>
          </p:cNvPr>
          <p:cNvSpPr txBox="1"/>
          <p:nvPr/>
        </p:nvSpPr>
        <p:spPr>
          <a:xfrm flipH="1">
            <a:off x="1753832" y="6431294"/>
            <a:ext cx="29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7" name="TextBox 33">
            <a:extLst>
              <a:ext uri="{FF2B5EF4-FFF2-40B4-BE49-F238E27FC236}">
                <a16:creationId xmlns="" xmlns:a16="http://schemas.microsoft.com/office/drawing/2014/main" id="{B9623FB8-55A6-49E1-A735-FD01264075DA}"/>
              </a:ext>
            </a:extLst>
          </p:cNvPr>
          <p:cNvSpPr txBox="1"/>
          <p:nvPr/>
        </p:nvSpPr>
        <p:spPr>
          <a:xfrm>
            <a:off x="3528907" y="6424509"/>
            <a:ext cx="421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8" name="TextBox 34">
            <a:extLst>
              <a:ext uri="{FF2B5EF4-FFF2-40B4-BE49-F238E27FC236}">
                <a16:creationId xmlns="" xmlns:a16="http://schemas.microsoft.com/office/drawing/2014/main" id="{569D2E18-64B2-4685-9749-499C12680C23}"/>
              </a:ext>
            </a:extLst>
          </p:cNvPr>
          <p:cNvSpPr txBox="1"/>
          <p:nvPr/>
        </p:nvSpPr>
        <p:spPr>
          <a:xfrm>
            <a:off x="5097386" y="6417548"/>
            <a:ext cx="33964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9" name="TextBox 35">
            <a:extLst>
              <a:ext uri="{FF2B5EF4-FFF2-40B4-BE49-F238E27FC236}">
                <a16:creationId xmlns="" xmlns:a16="http://schemas.microsoft.com/office/drawing/2014/main" id="{A3FCB8B0-4BDF-4771-8E1B-17245693932B}"/>
              </a:ext>
            </a:extLst>
          </p:cNvPr>
          <p:cNvSpPr txBox="1"/>
          <p:nvPr/>
        </p:nvSpPr>
        <p:spPr>
          <a:xfrm>
            <a:off x="6106820" y="6424506"/>
            <a:ext cx="542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0" name="TextBox 36">
            <a:extLst>
              <a:ext uri="{FF2B5EF4-FFF2-40B4-BE49-F238E27FC236}">
                <a16:creationId xmlns="" xmlns:a16="http://schemas.microsoft.com/office/drawing/2014/main" id="{0286FE1C-5A89-43C3-B2DD-F879F26803F0}"/>
              </a:ext>
            </a:extLst>
          </p:cNvPr>
          <p:cNvSpPr txBox="1"/>
          <p:nvPr/>
        </p:nvSpPr>
        <p:spPr>
          <a:xfrm>
            <a:off x="8158392" y="6431293"/>
            <a:ext cx="880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BC3ED029-B962-479F-8F68-BB8249936654}"/>
              </a:ext>
            </a:extLst>
          </p:cNvPr>
          <p:cNvSpPr/>
          <p:nvPr/>
        </p:nvSpPr>
        <p:spPr>
          <a:xfrm>
            <a:off x="9094603" y="6447783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2" name="Rectangle 27">
            <a:extLst>
              <a:ext uri="{FF2B5EF4-FFF2-40B4-BE49-F238E27FC236}">
                <a16:creationId xmlns="" xmlns:a16="http://schemas.microsoft.com/office/drawing/2014/main" id="{ABC1EB84-199F-4052-9E6C-84746B187794}"/>
              </a:ext>
            </a:extLst>
          </p:cNvPr>
          <p:cNvSpPr/>
          <p:nvPr/>
        </p:nvSpPr>
        <p:spPr>
          <a:xfrm>
            <a:off x="9355118" y="6329742"/>
            <a:ext cx="10341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b="1" dirty="0"/>
              <a:t>CONCLUSION</a:t>
            </a:r>
          </a:p>
        </p:txBody>
      </p:sp>
      <p:sp>
        <p:nvSpPr>
          <p:cNvPr id="73" name="TextBox 36">
            <a:extLst>
              <a:ext uri="{FF2B5EF4-FFF2-40B4-BE49-F238E27FC236}">
                <a16:creationId xmlns="" xmlns:a16="http://schemas.microsoft.com/office/drawing/2014/main" id="{2B1272C3-E49A-44AB-BC52-CEF63AAF5AB3}"/>
              </a:ext>
            </a:extLst>
          </p:cNvPr>
          <p:cNvSpPr txBox="1"/>
          <p:nvPr/>
        </p:nvSpPr>
        <p:spPr>
          <a:xfrm>
            <a:off x="9100861" y="6424505"/>
            <a:ext cx="880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74" name="Conexão reta unidirecional 73">
            <a:extLst>
              <a:ext uri="{FF2B5EF4-FFF2-40B4-BE49-F238E27FC236}">
                <a16:creationId xmlns="" xmlns:a16="http://schemas.microsoft.com/office/drawing/2014/main" id="{3BB26B30-D071-4EE4-86CC-C3CD991EEB0F}"/>
              </a:ext>
            </a:extLst>
          </p:cNvPr>
          <p:cNvCxnSpPr>
            <a:cxnSpLocks/>
          </p:cNvCxnSpPr>
          <p:nvPr/>
        </p:nvCxnSpPr>
        <p:spPr>
          <a:xfrm>
            <a:off x="9355118" y="6580755"/>
            <a:ext cx="108305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tângulo 33">
            <a:extLst>
              <a:ext uri="{FF2B5EF4-FFF2-40B4-BE49-F238E27FC236}">
                <a16:creationId xmlns="" xmlns:a16="http://schemas.microsoft.com/office/drawing/2014/main" id="{AC0C3D1C-3F20-43E8-A55E-794F0EAD22F5}"/>
              </a:ext>
            </a:extLst>
          </p:cNvPr>
          <p:cNvSpPr/>
          <p:nvPr/>
        </p:nvSpPr>
        <p:spPr>
          <a:xfrm>
            <a:off x="0" y="0"/>
            <a:ext cx="12192000" cy="11540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5" name="Title 1">
            <a:extLst>
              <a:ext uri="{FF2B5EF4-FFF2-40B4-BE49-F238E27FC236}">
                <a16:creationId xmlns="" xmlns:a16="http://schemas.microsoft.com/office/drawing/2014/main" id="{9E88C0BB-93D3-417D-8CA5-03EBCFD79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963" y="274647"/>
            <a:ext cx="3380493" cy="766585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4163916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9" name="Imagem 18">
            <a:extLst>
              <a:ext uri="{FF2B5EF4-FFF2-40B4-BE49-F238E27FC236}">
                <a16:creationId xmlns="" xmlns:a16="http://schemas.microsoft.com/office/drawing/2014/main" id="{23B95F4D-D863-47C4-A7A7-8EA73E8175D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305" y="4998086"/>
            <a:ext cx="2564418" cy="1012945"/>
          </a:xfrm>
          <a:prstGeom prst="rect">
            <a:avLst/>
          </a:prstGeom>
        </p:spPr>
      </p:pic>
      <p:sp>
        <p:nvSpPr>
          <p:cNvPr id="38" name="Rectangle 32">
            <a:extLst>
              <a:ext uri="{FF2B5EF4-FFF2-40B4-BE49-F238E27FC236}">
                <a16:creationId xmlns="" xmlns:a16="http://schemas.microsoft.com/office/drawing/2014/main" id="{2643BE6C-86B7-4AB9-91E8-9B5DB45AC8E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88" y="0"/>
            <a:ext cx="12188825" cy="42428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EC854041-F52B-45E1-903D-B53361175B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7" b="25069"/>
          <a:stretch/>
        </p:blipFill>
        <p:spPr>
          <a:xfrm>
            <a:off x="5615509" y="6011031"/>
            <a:ext cx="1194010" cy="647802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BA7A96E-403A-4C18-BCAB-576D715CB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026" y="713195"/>
            <a:ext cx="9605948" cy="231866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sz="5400" dirty="0">
                <a:solidFill>
                  <a:srgbClr val="FFFFFF"/>
                </a:solidFill>
                <a:latin typeface="Arial Narrow" panose="020B0606020202030204" pitchFamily="34" charset="0"/>
              </a:rPr>
              <a:t>THANK YOU!</a:t>
            </a:r>
            <a:endParaRPr lang="en-US" sz="5400" kern="12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B6A79789-342E-4C35-B918-6590719E7619}"/>
              </a:ext>
            </a:extLst>
          </p:cNvPr>
          <p:cNvSpPr txBox="1"/>
          <p:nvPr/>
        </p:nvSpPr>
        <p:spPr>
          <a:xfrm>
            <a:off x="2557221" y="4376170"/>
            <a:ext cx="81831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 Narrow" panose="020B0606020202030204" pitchFamily="34" charset="0"/>
              </a:rPr>
              <a:t>QUESTIONS AND COMMENTS CAN BE SEND TO: </a:t>
            </a:r>
            <a:r>
              <a:rPr lang="pt-PT" sz="2000" b="1" u="sng" dirty="0">
                <a:latin typeface="Arial Narrow" panose="020B0606020202030204" pitchFamily="34" charset="0"/>
              </a:rPr>
              <a:t>up200706631@fe.up.pt</a:t>
            </a:r>
            <a:endParaRPr lang="en-GB" sz="2000" b="1" dirty="0">
              <a:latin typeface="Arial Narrow" panose="020B0606020202030204" pitchFamily="34" charset="0"/>
            </a:endParaRPr>
          </a:p>
          <a:p>
            <a:endParaRPr lang="pt-PT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192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PT" b="1" dirty="0">
                <a:latin typeface="Arial Narrow" panose="020B0606020202030204" pitchFamily="34" charset="0"/>
              </a:rPr>
              <a:t>CONTENTS</a:t>
            </a:r>
          </a:p>
        </p:txBody>
      </p:sp>
      <p:sp>
        <p:nvSpPr>
          <p:cNvPr id="4" name="CaixaDeTexto 10"/>
          <p:cNvSpPr txBox="1"/>
          <p:nvPr/>
        </p:nvSpPr>
        <p:spPr>
          <a:xfrm>
            <a:off x="5875267" y="1969401"/>
            <a:ext cx="54937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pt-PT" dirty="0">
              <a:latin typeface="Arial Narrow" panose="020B0606020202030204" pitchFamily="34" charset="0"/>
            </a:endParaRPr>
          </a:p>
          <a:p>
            <a:pPr algn="r"/>
            <a:r>
              <a:rPr lang="pt-PT" dirty="0">
                <a:latin typeface="Arial Narrow" panose="020B0606020202030204" pitchFamily="34" charset="0"/>
              </a:rPr>
              <a:t>MOTIVATION</a:t>
            </a:r>
          </a:p>
          <a:p>
            <a:pPr algn="r"/>
            <a:endParaRPr lang="pt-PT" dirty="0">
              <a:latin typeface="Arial Narrow" panose="020B0606020202030204" pitchFamily="34" charset="0"/>
            </a:endParaRPr>
          </a:p>
          <a:p>
            <a:pPr algn="r"/>
            <a:r>
              <a:rPr lang="pt-PT" dirty="0">
                <a:latin typeface="Arial Narrow" panose="020B0606020202030204" pitchFamily="34" charset="0"/>
              </a:rPr>
              <a:t>STUDY GOALS</a:t>
            </a:r>
          </a:p>
          <a:p>
            <a:pPr algn="r"/>
            <a:endParaRPr lang="pt-PT" dirty="0">
              <a:latin typeface="Arial Narrow" panose="020B0606020202030204" pitchFamily="34" charset="0"/>
            </a:endParaRPr>
          </a:p>
          <a:p>
            <a:pPr algn="r"/>
            <a:r>
              <a:rPr lang="pt-PT" dirty="0">
                <a:latin typeface="Arial Narrow" panose="020B0606020202030204" pitchFamily="34" charset="0"/>
              </a:rPr>
              <a:t>EXPERIMENTAL BACKGROUND</a:t>
            </a:r>
          </a:p>
          <a:p>
            <a:pPr algn="r"/>
            <a:endParaRPr lang="pt-PT" dirty="0">
              <a:latin typeface="Arial Narrow" panose="020B0606020202030204" pitchFamily="34" charset="0"/>
            </a:endParaRPr>
          </a:p>
          <a:p>
            <a:pPr algn="r"/>
            <a:r>
              <a:rPr lang="pt-PT" dirty="0">
                <a:latin typeface="Arial Narrow" panose="020B0606020202030204" pitchFamily="34" charset="0"/>
              </a:rPr>
              <a:t>3D NUMERICAL MODEL</a:t>
            </a:r>
          </a:p>
          <a:p>
            <a:pPr algn="r"/>
            <a:endParaRPr lang="pt-PT" dirty="0">
              <a:latin typeface="Arial Narrow" panose="020B0606020202030204" pitchFamily="34" charset="0"/>
            </a:endParaRPr>
          </a:p>
          <a:p>
            <a:pPr algn="r"/>
            <a:r>
              <a:rPr lang="pt-PT" dirty="0">
                <a:latin typeface="Arial Narrow" panose="020B0606020202030204" pitchFamily="34" charset="0"/>
              </a:rPr>
              <a:t>RESOLUTION SENSITIVITY ANALYSIS</a:t>
            </a:r>
          </a:p>
          <a:p>
            <a:pPr algn="r"/>
            <a:endParaRPr lang="pt-PT" dirty="0">
              <a:latin typeface="Arial Narrow" panose="020B0606020202030204" pitchFamily="34" charset="0"/>
            </a:endParaRPr>
          </a:p>
          <a:p>
            <a:pPr algn="r"/>
            <a:r>
              <a:rPr lang="pt-PT" dirty="0">
                <a:latin typeface="Arial Narrow" panose="020B0606020202030204" pitchFamily="34" charset="0"/>
              </a:rPr>
              <a:t>RESULTS</a:t>
            </a:r>
          </a:p>
          <a:p>
            <a:pPr algn="r"/>
            <a:endParaRPr lang="pt-PT" dirty="0">
              <a:latin typeface="Arial Narrow" panose="020B0606020202030204" pitchFamily="34" charset="0"/>
            </a:endParaRPr>
          </a:p>
          <a:p>
            <a:pPr algn="r"/>
            <a:r>
              <a:rPr lang="pt-PT" dirty="0">
                <a:latin typeface="Arial Narrow" panose="020B0606020202030204" pitchFamily="34" charset="0"/>
              </a:rPr>
              <a:t>CONCLUSION</a:t>
            </a:r>
          </a:p>
          <a:p>
            <a:pPr algn="r"/>
            <a:endParaRPr lang="pt-PT" dirty="0">
              <a:latin typeface="Arial Narrow" panose="020B0606020202030204" pitchFamily="34" charset="0"/>
            </a:endParaRPr>
          </a:p>
        </p:txBody>
      </p:sp>
      <p:cxnSp>
        <p:nvCxnSpPr>
          <p:cNvPr id="5" name="Conexão reta 6"/>
          <p:cNvCxnSpPr/>
          <p:nvPr/>
        </p:nvCxnSpPr>
        <p:spPr>
          <a:xfrm>
            <a:off x="0" y="1578077"/>
            <a:ext cx="12192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623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7E4C1D0B-BC64-4CBD-A0AD-07DDC2619A6B}"/>
              </a:ext>
            </a:extLst>
          </p:cNvPr>
          <p:cNvSpPr/>
          <p:nvPr/>
        </p:nvSpPr>
        <p:spPr>
          <a:xfrm>
            <a:off x="0" y="0"/>
            <a:ext cx="12192000" cy="11540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450" y="257727"/>
            <a:ext cx="3068110" cy="766585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</a:rPr>
              <a:t>MOTIVATION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548717" y="6586282"/>
            <a:ext cx="119672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46782" y="6319414"/>
            <a:ext cx="10266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b="1" dirty="0"/>
              <a:t>MOTIVATION</a:t>
            </a:r>
          </a:p>
        </p:txBody>
      </p:sp>
      <p:sp>
        <p:nvSpPr>
          <p:cNvPr id="11" name="Oval 10"/>
          <p:cNvSpPr/>
          <p:nvPr/>
        </p:nvSpPr>
        <p:spPr>
          <a:xfrm>
            <a:off x="279699" y="6447784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TextBox 11"/>
          <p:cNvSpPr txBox="1"/>
          <p:nvPr/>
        </p:nvSpPr>
        <p:spPr>
          <a:xfrm>
            <a:off x="290534" y="6447783"/>
            <a:ext cx="172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pt-P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745443" y="6435141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2526" y="6586277"/>
            <a:ext cx="15015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515531" y="6431294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3765386" y="6580755"/>
            <a:ext cx="1332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090192" y="6431293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5359210" y="6583352"/>
            <a:ext cx="75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096950" y="6424506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 flipV="1">
            <a:off x="6365968" y="6580755"/>
            <a:ext cx="180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8150804" y="6447783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8419822" y="6580755"/>
            <a:ext cx="68080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184074" y="6343727"/>
            <a:ext cx="1722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STUDY GOALS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787496" y="6343727"/>
            <a:ext cx="12562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EXPERIMENTAL…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384085" y="6343727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3D NUM..</a:t>
            </a:r>
            <a:endParaRPr lang="pt-PT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22966" y="6329742"/>
            <a:ext cx="17582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GPUSPH FORMULATIONS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387098" y="6329743"/>
            <a:ext cx="7097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RESULTS</a:t>
            </a:r>
          </a:p>
        </p:txBody>
      </p:sp>
      <p:sp>
        <p:nvSpPr>
          <p:cNvPr id="32" name="TextBox 31"/>
          <p:cNvSpPr txBox="1"/>
          <p:nvPr/>
        </p:nvSpPr>
        <p:spPr>
          <a:xfrm flipH="1">
            <a:off x="1753832" y="6431294"/>
            <a:ext cx="29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28907" y="6424509"/>
            <a:ext cx="421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97386" y="6417548"/>
            <a:ext cx="33964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06820" y="6424506"/>
            <a:ext cx="542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158392" y="6431293"/>
            <a:ext cx="880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E70BD309-D984-4973-954F-742E3FA42DB2}"/>
              </a:ext>
            </a:extLst>
          </p:cNvPr>
          <p:cNvSpPr/>
          <p:nvPr/>
        </p:nvSpPr>
        <p:spPr>
          <a:xfrm>
            <a:off x="9094603" y="6447783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Rectangle 27">
            <a:extLst>
              <a:ext uri="{FF2B5EF4-FFF2-40B4-BE49-F238E27FC236}">
                <a16:creationId xmlns="" xmlns:a16="http://schemas.microsoft.com/office/drawing/2014/main" id="{EC8A057C-F28C-41CB-B0DF-0FA2D8F3698E}"/>
              </a:ext>
            </a:extLst>
          </p:cNvPr>
          <p:cNvSpPr/>
          <p:nvPr/>
        </p:nvSpPr>
        <p:spPr>
          <a:xfrm>
            <a:off x="9355118" y="6329742"/>
            <a:ext cx="10199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45" name="TextBox 36">
            <a:extLst>
              <a:ext uri="{FF2B5EF4-FFF2-40B4-BE49-F238E27FC236}">
                <a16:creationId xmlns="" xmlns:a16="http://schemas.microsoft.com/office/drawing/2014/main" id="{F5E584B0-6B89-4A2D-8CCD-6DF5C5BCFAC8}"/>
              </a:ext>
            </a:extLst>
          </p:cNvPr>
          <p:cNvSpPr txBox="1"/>
          <p:nvPr/>
        </p:nvSpPr>
        <p:spPr>
          <a:xfrm>
            <a:off x="9100861" y="6424505"/>
            <a:ext cx="880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Conexão reta unidirecional 4">
            <a:extLst>
              <a:ext uri="{FF2B5EF4-FFF2-40B4-BE49-F238E27FC236}">
                <a16:creationId xmlns="" xmlns:a16="http://schemas.microsoft.com/office/drawing/2014/main" id="{E3F13116-13F7-46F3-A1FE-4E617F508F2F}"/>
              </a:ext>
            </a:extLst>
          </p:cNvPr>
          <p:cNvCxnSpPr>
            <a:cxnSpLocks/>
          </p:cNvCxnSpPr>
          <p:nvPr/>
        </p:nvCxnSpPr>
        <p:spPr>
          <a:xfrm>
            <a:off x="9355118" y="6580755"/>
            <a:ext cx="108305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4" name="Imagem 35936" descr="Uma imagem com árvore, exterior, céu, natureza&#10;&#10;Descrição gerada com confiança muito alta">
            <a:extLst>
              <a:ext uri="{FF2B5EF4-FFF2-40B4-BE49-F238E27FC236}">
                <a16:creationId xmlns="" xmlns:a16="http://schemas.microsoft.com/office/drawing/2014/main" id="{E3559C57-FA57-41CF-847C-A9541CAF050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" t="1764" r="4586" b="6071"/>
          <a:stretch/>
        </p:blipFill>
        <p:spPr bwMode="auto">
          <a:xfrm>
            <a:off x="2173040" y="1905800"/>
            <a:ext cx="3384376" cy="24737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5" name="Grupo 6">
            <a:extLst>
              <a:ext uri="{FF2B5EF4-FFF2-40B4-BE49-F238E27FC236}">
                <a16:creationId xmlns="" xmlns:a16="http://schemas.microsoft.com/office/drawing/2014/main" id="{892F527E-1F79-49F7-8390-B8FC87A3AFF5}"/>
              </a:ext>
            </a:extLst>
          </p:cNvPr>
          <p:cNvGrpSpPr/>
          <p:nvPr/>
        </p:nvGrpSpPr>
        <p:grpSpPr>
          <a:xfrm>
            <a:off x="952464" y="1298033"/>
            <a:ext cx="10640268" cy="542116"/>
            <a:chOff x="330508" y="1196752"/>
            <a:chExt cx="8813492" cy="542116"/>
          </a:xfrm>
        </p:grpSpPr>
        <p:pic>
          <p:nvPicPr>
            <p:cNvPr id="66" name="Picture 6" descr="barra enquadramento">
              <a:extLst>
                <a:ext uri="{FF2B5EF4-FFF2-40B4-BE49-F238E27FC236}">
                  <a16:creationId xmlns="" xmlns:a16="http://schemas.microsoft.com/office/drawing/2014/main" id="{222454DC-8D69-439A-81C5-12BAB5179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0508" y="1268760"/>
              <a:ext cx="8057915" cy="470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Text Box 7">
              <a:extLst>
                <a:ext uri="{FF2B5EF4-FFF2-40B4-BE49-F238E27FC236}">
                  <a16:creationId xmlns="" xmlns:a16="http://schemas.microsoft.com/office/drawing/2014/main" id="{43C9EC32-25C6-4EAE-B02B-B085B12D06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508" y="1196752"/>
              <a:ext cx="881349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3949700"/>
              <a:r>
                <a:rPr lang="en-US" sz="2000" b="1" dirty="0"/>
                <a:t>Why this topic?</a:t>
              </a:r>
            </a:p>
          </p:txBody>
        </p:sp>
      </p:grpSp>
      <p:sp>
        <p:nvSpPr>
          <p:cNvPr id="68" name="CaixaDeTexto 2">
            <a:extLst>
              <a:ext uri="{FF2B5EF4-FFF2-40B4-BE49-F238E27FC236}">
                <a16:creationId xmlns="" xmlns:a16="http://schemas.microsoft.com/office/drawing/2014/main" id="{364A6AE9-E192-4114-917B-E52E274587DD}"/>
              </a:ext>
            </a:extLst>
          </p:cNvPr>
          <p:cNvSpPr txBox="1"/>
          <p:nvPr/>
        </p:nvSpPr>
        <p:spPr>
          <a:xfrm>
            <a:off x="2103360" y="4359703"/>
            <a:ext cx="2994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latin typeface="Arial Narrow" panose="020B0606020202030204" pitchFamily="34" charset="0"/>
              </a:rPr>
              <a:t>Caniçada dam, Portugal</a:t>
            </a:r>
          </a:p>
        </p:txBody>
      </p:sp>
      <p:sp>
        <p:nvSpPr>
          <p:cNvPr id="69" name="Rectangle 15">
            <a:extLst>
              <a:ext uri="{FF2B5EF4-FFF2-40B4-BE49-F238E27FC236}">
                <a16:creationId xmlns="" xmlns:a16="http://schemas.microsoft.com/office/drawing/2014/main" id="{334B3F36-BEFD-4383-B3B1-F78C7CB3DAA4}"/>
              </a:ext>
            </a:extLst>
          </p:cNvPr>
          <p:cNvSpPr/>
          <p:nvPr/>
        </p:nvSpPr>
        <p:spPr>
          <a:xfrm>
            <a:off x="5951513" y="2381924"/>
            <a:ext cx="3913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>
                <a:latin typeface="Arial Narrow" panose="020B0606020202030204" pitchFamily="34" charset="0"/>
                <a:ea typeface="Calibri" panose="020F0502020204030204" pitchFamily="34" charset="0"/>
              </a:rPr>
              <a:t>High-velocity plunging jets can be found in many dams </a:t>
            </a:r>
            <a:endParaRPr lang="pt-PT" b="1" dirty="0">
              <a:latin typeface="Arial Narrow" panose="020B0606020202030204" pitchFamily="34" charset="0"/>
            </a:endParaRPr>
          </a:p>
        </p:txBody>
      </p:sp>
      <p:sp>
        <p:nvSpPr>
          <p:cNvPr id="70" name="Rectangle 16">
            <a:extLst>
              <a:ext uri="{FF2B5EF4-FFF2-40B4-BE49-F238E27FC236}">
                <a16:creationId xmlns="" xmlns:a16="http://schemas.microsoft.com/office/drawing/2014/main" id="{D10DB7C0-E730-46A7-B3F2-397DAAF1A07D}"/>
              </a:ext>
            </a:extLst>
          </p:cNvPr>
          <p:cNvSpPr/>
          <p:nvPr/>
        </p:nvSpPr>
        <p:spPr>
          <a:xfrm>
            <a:off x="6106820" y="3476927"/>
            <a:ext cx="3985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is a need to quantify the HYDRODYNAMIC LOADING produced by the jet impact </a:t>
            </a:r>
            <a:endParaRPr lang="pt-PT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17">
            <a:extLst>
              <a:ext uri="{FF2B5EF4-FFF2-40B4-BE49-F238E27FC236}">
                <a16:creationId xmlns="" xmlns:a16="http://schemas.microsoft.com/office/drawing/2014/main" id="{12235337-7AD4-4D68-97D2-7D792211152F}"/>
              </a:ext>
            </a:extLst>
          </p:cNvPr>
          <p:cNvSpPr/>
          <p:nvPr/>
        </p:nvSpPr>
        <p:spPr>
          <a:xfrm>
            <a:off x="2781175" y="4863838"/>
            <a:ext cx="6806257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2" name="CaixaDeTexto 2">
            <a:extLst>
              <a:ext uri="{FF2B5EF4-FFF2-40B4-BE49-F238E27FC236}">
                <a16:creationId xmlns="" xmlns:a16="http://schemas.microsoft.com/office/drawing/2014/main" id="{2672994B-45FB-4AA4-9509-E079E4799881}"/>
              </a:ext>
            </a:extLst>
          </p:cNvPr>
          <p:cNvSpPr txBox="1"/>
          <p:nvPr/>
        </p:nvSpPr>
        <p:spPr>
          <a:xfrm>
            <a:off x="2994615" y="5059296"/>
            <a:ext cx="1834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 Narrow" panose="020B0606020202030204" pitchFamily="34" charset="0"/>
              </a:rPr>
              <a:t>Unrevised probable maximum floods</a:t>
            </a:r>
          </a:p>
        </p:txBody>
      </p:sp>
      <p:sp>
        <p:nvSpPr>
          <p:cNvPr id="73" name="CaixaDeTexto 2">
            <a:extLst>
              <a:ext uri="{FF2B5EF4-FFF2-40B4-BE49-F238E27FC236}">
                <a16:creationId xmlns="" xmlns:a16="http://schemas.microsoft.com/office/drawing/2014/main" id="{FD187CCE-3AD1-47E2-9B93-4CF7C2C9B226}"/>
              </a:ext>
            </a:extLst>
          </p:cNvPr>
          <p:cNvSpPr txBox="1"/>
          <p:nvPr/>
        </p:nvSpPr>
        <p:spPr>
          <a:xfrm>
            <a:off x="5010839" y="5197795"/>
            <a:ext cx="539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 Narrow" panose="020B0606020202030204" pitchFamily="34" charset="0"/>
              </a:rPr>
              <a:t>+</a:t>
            </a:r>
          </a:p>
        </p:txBody>
      </p:sp>
      <p:sp>
        <p:nvSpPr>
          <p:cNvPr id="74" name="CaixaDeTexto 2">
            <a:extLst>
              <a:ext uri="{FF2B5EF4-FFF2-40B4-BE49-F238E27FC236}">
                <a16:creationId xmlns="" xmlns:a16="http://schemas.microsoft.com/office/drawing/2014/main" id="{555327C1-8ACB-4052-A3DF-9EE013520AD2}"/>
              </a:ext>
            </a:extLst>
          </p:cNvPr>
          <p:cNvSpPr txBox="1"/>
          <p:nvPr/>
        </p:nvSpPr>
        <p:spPr>
          <a:xfrm>
            <a:off x="5537134" y="5197795"/>
            <a:ext cx="1834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 Narrow" panose="020B0606020202030204" pitchFamily="34" charset="0"/>
              </a:rPr>
              <a:t>Climate change</a:t>
            </a:r>
          </a:p>
        </p:txBody>
      </p:sp>
      <p:sp>
        <p:nvSpPr>
          <p:cNvPr id="75" name="CaixaDeTexto 2">
            <a:extLst>
              <a:ext uri="{FF2B5EF4-FFF2-40B4-BE49-F238E27FC236}">
                <a16:creationId xmlns="" xmlns:a16="http://schemas.microsoft.com/office/drawing/2014/main" id="{A0FE1E5C-1666-4C43-87F6-33ACB0F93BA1}"/>
              </a:ext>
            </a:extLst>
          </p:cNvPr>
          <p:cNvSpPr txBox="1"/>
          <p:nvPr/>
        </p:nvSpPr>
        <p:spPr>
          <a:xfrm>
            <a:off x="7171080" y="519779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 Narrow" panose="020B0606020202030204" pitchFamily="34" charset="0"/>
              </a:rPr>
              <a:t>=</a:t>
            </a:r>
          </a:p>
        </p:txBody>
      </p:sp>
      <p:sp>
        <p:nvSpPr>
          <p:cNvPr id="76" name="CaixaDeTexto 2">
            <a:extLst>
              <a:ext uri="{FF2B5EF4-FFF2-40B4-BE49-F238E27FC236}">
                <a16:creationId xmlns="" xmlns:a16="http://schemas.microsoft.com/office/drawing/2014/main" id="{4D8A572F-68A1-4F4B-9EF2-D9DBA9656E3E}"/>
              </a:ext>
            </a:extLst>
          </p:cNvPr>
          <p:cNvSpPr txBox="1"/>
          <p:nvPr/>
        </p:nvSpPr>
        <p:spPr>
          <a:xfrm>
            <a:off x="7534116" y="5062067"/>
            <a:ext cx="1834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 Narrow" panose="020B0606020202030204" pitchFamily="34" charset="0"/>
              </a:rPr>
              <a:t>Increased risk of dam overtopping</a:t>
            </a:r>
          </a:p>
        </p:txBody>
      </p:sp>
    </p:spTree>
    <p:extLst>
      <p:ext uri="{BB962C8B-B14F-4D97-AF65-F5344CB8AC3E}">
        <p14:creationId xmlns:p14="http://schemas.microsoft.com/office/powerpoint/2010/main" val="1685937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 40">
            <a:extLst>
              <a:ext uri="{FF2B5EF4-FFF2-40B4-BE49-F238E27FC236}">
                <a16:creationId xmlns="" xmlns:a16="http://schemas.microsoft.com/office/drawing/2014/main" id="{01B3DD8E-E7F8-43B4-8E93-AB0DE0D1B49C}"/>
              </a:ext>
            </a:extLst>
          </p:cNvPr>
          <p:cNvSpPr/>
          <p:nvPr/>
        </p:nvSpPr>
        <p:spPr>
          <a:xfrm>
            <a:off x="739089" y="2200818"/>
            <a:ext cx="10890429" cy="2739211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200" b="1" dirty="0">
                <a:latin typeface="Arial Narrow" panose="020B0606020202030204" pitchFamily="34" charset="0"/>
              </a:rPr>
              <a:t>To understand the physics of the </a:t>
            </a:r>
            <a:r>
              <a:rPr lang="en-GB" sz="2200" b="1" dirty="0" smtClean="0">
                <a:latin typeface="Arial Narrow" panose="020B0606020202030204" pitchFamily="34" charset="0"/>
              </a:rPr>
              <a:t>diffusion of jets in pools </a:t>
            </a:r>
            <a:r>
              <a:rPr lang="en-GB" sz="2200" b="1" dirty="0">
                <a:latin typeface="Arial Narrow" panose="020B0606020202030204" pitchFamily="34" charset="0"/>
              </a:rPr>
              <a:t>for various pool depths, as such analysis is hampered in a physical model due to the high ratio of entrained air;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GB" sz="2200" b="1" dirty="0">
              <a:latin typeface="Arial Narrow" panose="020B0606020202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200" b="1" dirty="0">
                <a:latin typeface="Arial Narrow" panose="020B0606020202030204" pitchFamily="34" charset="0"/>
              </a:rPr>
              <a:t>To provide quantification of the pressures acting on the pool bottom;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200" b="1" dirty="0">
              <a:latin typeface="Arial Narrow" panose="020B0606020202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200" b="1" dirty="0">
                <a:latin typeface="Arial Narrow" panose="020B0606020202030204" pitchFamily="34" charset="0"/>
              </a:rPr>
              <a:t>To</a:t>
            </a:r>
            <a:r>
              <a:rPr lang="en-GB" sz="2200" dirty="0">
                <a:latin typeface="Arial Narrow" panose="020B0606020202030204" pitchFamily="34" charset="0"/>
              </a:rPr>
              <a:t> </a:t>
            </a:r>
            <a:r>
              <a:rPr lang="en-GB" sz="2200" b="1" dirty="0">
                <a:latin typeface="Arial Narrow" panose="020B0606020202030204" pitchFamily="34" charset="0"/>
              </a:rPr>
              <a:t>contribute to the continuous verification and validation</a:t>
            </a:r>
            <a:r>
              <a:rPr lang="en-GB" sz="2200" dirty="0">
                <a:latin typeface="Arial Narrow" panose="020B0606020202030204" pitchFamily="34" charset="0"/>
              </a:rPr>
              <a:t> </a:t>
            </a:r>
            <a:r>
              <a:rPr lang="en-GB" sz="2200" b="1" dirty="0">
                <a:latin typeface="Arial Narrow" panose="020B0606020202030204" pitchFamily="34" charset="0"/>
              </a:rPr>
              <a:t>of the SPH method.</a:t>
            </a:r>
          </a:p>
        </p:txBody>
      </p:sp>
      <p:cxnSp>
        <p:nvCxnSpPr>
          <p:cNvPr id="52" name="Straight Connector 7">
            <a:extLst>
              <a:ext uri="{FF2B5EF4-FFF2-40B4-BE49-F238E27FC236}">
                <a16:creationId xmlns="" xmlns:a16="http://schemas.microsoft.com/office/drawing/2014/main" id="{D4D7FA76-F739-42D6-BD48-73DB336E6DB2}"/>
              </a:ext>
            </a:extLst>
          </p:cNvPr>
          <p:cNvCxnSpPr>
            <a:cxnSpLocks/>
          </p:cNvCxnSpPr>
          <p:nvPr/>
        </p:nvCxnSpPr>
        <p:spPr>
          <a:xfrm>
            <a:off x="548717" y="6586282"/>
            <a:ext cx="119672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ctangle 9">
            <a:extLst>
              <a:ext uri="{FF2B5EF4-FFF2-40B4-BE49-F238E27FC236}">
                <a16:creationId xmlns="" xmlns:a16="http://schemas.microsoft.com/office/drawing/2014/main" id="{3F92C18B-E17F-4560-88E7-3D20E55FC859}"/>
              </a:ext>
            </a:extLst>
          </p:cNvPr>
          <p:cNvSpPr/>
          <p:nvPr/>
        </p:nvSpPr>
        <p:spPr>
          <a:xfrm>
            <a:off x="546782" y="6319414"/>
            <a:ext cx="10266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MOTIVATION</a:t>
            </a: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1AD5B2A2-A989-473C-BCB6-F67CBDFA86E5}"/>
              </a:ext>
            </a:extLst>
          </p:cNvPr>
          <p:cNvSpPr/>
          <p:nvPr/>
        </p:nvSpPr>
        <p:spPr>
          <a:xfrm>
            <a:off x="279699" y="6447784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TextBox 11">
            <a:extLst>
              <a:ext uri="{FF2B5EF4-FFF2-40B4-BE49-F238E27FC236}">
                <a16:creationId xmlns="" xmlns:a16="http://schemas.microsoft.com/office/drawing/2014/main" id="{07A16926-4810-45CC-8F15-91506FA15307}"/>
              </a:ext>
            </a:extLst>
          </p:cNvPr>
          <p:cNvSpPr txBox="1"/>
          <p:nvPr/>
        </p:nvSpPr>
        <p:spPr>
          <a:xfrm>
            <a:off x="290534" y="6447783"/>
            <a:ext cx="172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pt-P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014F4D64-2805-4340-8AE8-CAA98876D796}"/>
              </a:ext>
            </a:extLst>
          </p:cNvPr>
          <p:cNvSpPr/>
          <p:nvPr/>
        </p:nvSpPr>
        <p:spPr>
          <a:xfrm>
            <a:off x="1745443" y="6435141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57" name="Straight Connector 14">
            <a:extLst>
              <a:ext uri="{FF2B5EF4-FFF2-40B4-BE49-F238E27FC236}">
                <a16:creationId xmlns="" xmlns:a16="http://schemas.microsoft.com/office/drawing/2014/main" id="{123CB851-C70D-400D-B5BF-7F9350F7CB1D}"/>
              </a:ext>
            </a:extLst>
          </p:cNvPr>
          <p:cNvCxnSpPr/>
          <p:nvPr/>
        </p:nvCxnSpPr>
        <p:spPr>
          <a:xfrm>
            <a:off x="2012526" y="6586277"/>
            <a:ext cx="15015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75E6C32F-5E57-4FD8-9504-090B2DFC125E}"/>
              </a:ext>
            </a:extLst>
          </p:cNvPr>
          <p:cNvSpPr/>
          <p:nvPr/>
        </p:nvSpPr>
        <p:spPr>
          <a:xfrm>
            <a:off x="3515531" y="6431294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59" name="Straight Connector 16">
            <a:extLst>
              <a:ext uri="{FF2B5EF4-FFF2-40B4-BE49-F238E27FC236}">
                <a16:creationId xmlns="" xmlns:a16="http://schemas.microsoft.com/office/drawing/2014/main" id="{31BE8D19-F1D4-4A32-AFA1-634676F67D35}"/>
              </a:ext>
            </a:extLst>
          </p:cNvPr>
          <p:cNvCxnSpPr>
            <a:cxnSpLocks/>
          </p:cNvCxnSpPr>
          <p:nvPr/>
        </p:nvCxnSpPr>
        <p:spPr>
          <a:xfrm flipV="1">
            <a:off x="3765386" y="6580755"/>
            <a:ext cx="1332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B4391B41-DC49-462B-B72E-86DDB3C21BF5}"/>
              </a:ext>
            </a:extLst>
          </p:cNvPr>
          <p:cNvSpPr/>
          <p:nvPr/>
        </p:nvSpPr>
        <p:spPr>
          <a:xfrm>
            <a:off x="5090192" y="6431293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1" name="Straight Connector 18">
            <a:extLst>
              <a:ext uri="{FF2B5EF4-FFF2-40B4-BE49-F238E27FC236}">
                <a16:creationId xmlns="" xmlns:a16="http://schemas.microsoft.com/office/drawing/2014/main" id="{D1917CAB-5DB9-4D65-B522-12519E83C83F}"/>
              </a:ext>
            </a:extLst>
          </p:cNvPr>
          <p:cNvCxnSpPr>
            <a:cxnSpLocks/>
          </p:cNvCxnSpPr>
          <p:nvPr/>
        </p:nvCxnSpPr>
        <p:spPr>
          <a:xfrm>
            <a:off x="5359210" y="6583352"/>
            <a:ext cx="75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11DEB855-9747-4C3F-AE73-4942A3E26477}"/>
              </a:ext>
            </a:extLst>
          </p:cNvPr>
          <p:cNvSpPr/>
          <p:nvPr/>
        </p:nvSpPr>
        <p:spPr>
          <a:xfrm>
            <a:off x="6096950" y="6424506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3" name="Straight Connector 20">
            <a:extLst>
              <a:ext uri="{FF2B5EF4-FFF2-40B4-BE49-F238E27FC236}">
                <a16:creationId xmlns="" xmlns:a16="http://schemas.microsoft.com/office/drawing/2014/main" id="{FA7ED6C0-079C-4139-B09D-A97D5488D1AE}"/>
              </a:ext>
            </a:extLst>
          </p:cNvPr>
          <p:cNvCxnSpPr>
            <a:cxnSpLocks/>
          </p:cNvCxnSpPr>
          <p:nvPr/>
        </p:nvCxnSpPr>
        <p:spPr>
          <a:xfrm flipV="1">
            <a:off x="6365968" y="6580755"/>
            <a:ext cx="180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CCAA37EA-0896-47B6-91D9-2B6D7741B6BE}"/>
              </a:ext>
            </a:extLst>
          </p:cNvPr>
          <p:cNvSpPr/>
          <p:nvPr/>
        </p:nvSpPr>
        <p:spPr>
          <a:xfrm>
            <a:off x="8150804" y="6447783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5" name="Straight Connector 22">
            <a:extLst>
              <a:ext uri="{FF2B5EF4-FFF2-40B4-BE49-F238E27FC236}">
                <a16:creationId xmlns="" xmlns:a16="http://schemas.microsoft.com/office/drawing/2014/main" id="{F90E4F6A-A659-40B9-9B75-569594B37B0D}"/>
              </a:ext>
            </a:extLst>
          </p:cNvPr>
          <p:cNvCxnSpPr>
            <a:cxnSpLocks/>
          </p:cNvCxnSpPr>
          <p:nvPr/>
        </p:nvCxnSpPr>
        <p:spPr>
          <a:xfrm>
            <a:off x="8419822" y="6580755"/>
            <a:ext cx="68080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Rectangle 23">
            <a:extLst>
              <a:ext uri="{FF2B5EF4-FFF2-40B4-BE49-F238E27FC236}">
                <a16:creationId xmlns="" xmlns:a16="http://schemas.microsoft.com/office/drawing/2014/main" id="{58386CA3-8430-45B2-85F7-45D1676B0084}"/>
              </a:ext>
            </a:extLst>
          </p:cNvPr>
          <p:cNvSpPr/>
          <p:nvPr/>
        </p:nvSpPr>
        <p:spPr>
          <a:xfrm>
            <a:off x="2184074" y="6343727"/>
            <a:ext cx="1722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b="1" dirty="0"/>
              <a:t>STUDY GOALS</a:t>
            </a:r>
          </a:p>
        </p:txBody>
      </p:sp>
      <p:sp>
        <p:nvSpPr>
          <p:cNvPr id="67" name="Rectangle 24">
            <a:extLst>
              <a:ext uri="{FF2B5EF4-FFF2-40B4-BE49-F238E27FC236}">
                <a16:creationId xmlns="" xmlns:a16="http://schemas.microsoft.com/office/drawing/2014/main" id="{73A44FC6-50C8-4A52-B5D0-C3DC67338990}"/>
              </a:ext>
            </a:extLst>
          </p:cNvPr>
          <p:cNvSpPr/>
          <p:nvPr/>
        </p:nvSpPr>
        <p:spPr>
          <a:xfrm>
            <a:off x="3787496" y="6343727"/>
            <a:ext cx="12562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EXPERIMENTAL…</a:t>
            </a:r>
          </a:p>
        </p:txBody>
      </p:sp>
      <p:sp>
        <p:nvSpPr>
          <p:cNvPr id="68" name="Rectangle 25">
            <a:extLst>
              <a:ext uri="{FF2B5EF4-FFF2-40B4-BE49-F238E27FC236}">
                <a16:creationId xmlns="" xmlns:a16="http://schemas.microsoft.com/office/drawing/2014/main" id="{285BECC0-F5A5-487E-94E8-7F13D161A712}"/>
              </a:ext>
            </a:extLst>
          </p:cNvPr>
          <p:cNvSpPr/>
          <p:nvPr/>
        </p:nvSpPr>
        <p:spPr>
          <a:xfrm>
            <a:off x="5384085" y="6343727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3D NUM..</a:t>
            </a:r>
            <a:endParaRPr lang="pt-PT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9" name="Rectangle 26">
            <a:extLst>
              <a:ext uri="{FF2B5EF4-FFF2-40B4-BE49-F238E27FC236}">
                <a16:creationId xmlns="" xmlns:a16="http://schemas.microsoft.com/office/drawing/2014/main" id="{D9C25D28-EBC6-4C29-8FAA-2E90B073DF8E}"/>
              </a:ext>
            </a:extLst>
          </p:cNvPr>
          <p:cNvSpPr/>
          <p:nvPr/>
        </p:nvSpPr>
        <p:spPr>
          <a:xfrm>
            <a:off x="6422966" y="6329742"/>
            <a:ext cx="17582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GPUSPH FORMULATIONS</a:t>
            </a:r>
          </a:p>
        </p:txBody>
      </p:sp>
      <p:sp>
        <p:nvSpPr>
          <p:cNvPr id="70" name="Rectangle 27">
            <a:extLst>
              <a:ext uri="{FF2B5EF4-FFF2-40B4-BE49-F238E27FC236}">
                <a16:creationId xmlns="" xmlns:a16="http://schemas.microsoft.com/office/drawing/2014/main" id="{75D97F39-CE37-4B52-8330-A9EB80CAEB3F}"/>
              </a:ext>
            </a:extLst>
          </p:cNvPr>
          <p:cNvSpPr/>
          <p:nvPr/>
        </p:nvSpPr>
        <p:spPr>
          <a:xfrm>
            <a:off x="8387098" y="6329743"/>
            <a:ext cx="7097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RESULTS</a:t>
            </a:r>
          </a:p>
        </p:txBody>
      </p:sp>
      <p:sp>
        <p:nvSpPr>
          <p:cNvPr id="71" name="TextBox 31">
            <a:extLst>
              <a:ext uri="{FF2B5EF4-FFF2-40B4-BE49-F238E27FC236}">
                <a16:creationId xmlns="" xmlns:a16="http://schemas.microsoft.com/office/drawing/2014/main" id="{B9744F74-0412-46A6-87E7-9ECB850E43AA}"/>
              </a:ext>
            </a:extLst>
          </p:cNvPr>
          <p:cNvSpPr txBox="1"/>
          <p:nvPr/>
        </p:nvSpPr>
        <p:spPr>
          <a:xfrm flipH="1">
            <a:off x="1753832" y="6431294"/>
            <a:ext cx="29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2" name="TextBox 33">
            <a:extLst>
              <a:ext uri="{FF2B5EF4-FFF2-40B4-BE49-F238E27FC236}">
                <a16:creationId xmlns="" xmlns:a16="http://schemas.microsoft.com/office/drawing/2014/main" id="{25FFF38C-88E9-40FB-AA07-A2ABB0FB5DCF}"/>
              </a:ext>
            </a:extLst>
          </p:cNvPr>
          <p:cNvSpPr txBox="1"/>
          <p:nvPr/>
        </p:nvSpPr>
        <p:spPr>
          <a:xfrm>
            <a:off x="3528907" y="6424509"/>
            <a:ext cx="421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3" name="TextBox 34">
            <a:extLst>
              <a:ext uri="{FF2B5EF4-FFF2-40B4-BE49-F238E27FC236}">
                <a16:creationId xmlns="" xmlns:a16="http://schemas.microsoft.com/office/drawing/2014/main" id="{C5B776AF-9264-46C6-98E6-A0102654A649}"/>
              </a:ext>
            </a:extLst>
          </p:cNvPr>
          <p:cNvSpPr txBox="1"/>
          <p:nvPr/>
        </p:nvSpPr>
        <p:spPr>
          <a:xfrm>
            <a:off x="5097386" y="6417548"/>
            <a:ext cx="33964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4" name="TextBox 35">
            <a:extLst>
              <a:ext uri="{FF2B5EF4-FFF2-40B4-BE49-F238E27FC236}">
                <a16:creationId xmlns="" xmlns:a16="http://schemas.microsoft.com/office/drawing/2014/main" id="{23805FB5-34F8-472B-8CBB-21ADBD64A7AA}"/>
              </a:ext>
            </a:extLst>
          </p:cNvPr>
          <p:cNvSpPr txBox="1"/>
          <p:nvPr/>
        </p:nvSpPr>
        <p:spPr>
          <a:xfrm>
            <a:off x="6106820" y="6424506"/>
            <a:ext cx="542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5" name="TextBox 36">
            <a:extLst>
              <a:ext uri="{FF2B5EF4-FFF2-40B4-BE49-F238E27FC236}">
                <a16:creationId xmlns="" xmlns:a16="http://schemas.microsoft.com/office/drawing/2014/main" id="{2E1CA78A-8DD2-49A7-B5AD-48143F9B916E}"/>
              </a:ext>
            </a:extLst>
          </p:cNvPr>
          <p:cNvSpPr txBox="1"/>
          <p:nvPr/>
        </p:nvSpPr>
        <p:spPr>
          <a:xfrm>
            <a:off x="8158392" y="6431293"/>
            <a:ext cx="880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7D6A462A-311D-428E-8E48-4441A822E373}"/>
              </a:ext>
            </a:extLst>
          </p:cNvPr>
          <p:cNvSpPr/>
          <p:nvPr/>
        </p:nvSpPr>
        <p:spPr>
          <a:xfrm>
            <a:off x="9094603" y="6447783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7" name="Rectangle 27">
            <a:extLst>
              <a:ext uri="{FF2B5EF4-FFF2-40B4-BE49-F238E27FC236}">
                <a16:creationId xmlns="" xmlns:a16="http://schemas.microsoft.com/office/drawing/2014/main" id="{1747F408-FC75-4244-94B6-18424B2B4D99}"/>
              </a:ext>
            </a:extLst>
          </p:cNvPr>
          <p:cNvSpPr/>
          <p:nvPr/>
        </p:nvSpPr>
        <p:spPr>
          <a:xfrm>
            <a:off x="9355118" y="6329742"/>
            <a:ext cx="10199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78" name="TextBox 36">
            <a:extLst>
              <a:ext uri="{FF2B5EF4-FFF2-40B4-BE49-F238E27FC236}">
                <a16:creationId xmlns="" xmlns:a16="http://schemas.microsoft.com/office/drawing/2014/main" id="{1E1A32DE-493B-4E8F-BB26-10ECF07B3DE4}"/>
              </a:ext>
            </a:extLst>
          </p:cNvPr>
          <p:cNvSpPr txBox="1"/>
          <p:nvPr/>
        </p:nvSpPr>
        <p:spPr>
          <a:xfrm>
            <a:off x="9100861" y="6424505"/>
            <a:ext cx="880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79" name="Conexão reta unidirecional 78">
            <a:extLst>
              <a:ext uri="{FF2B5EF4-FFF2-40B4-BE49-F238E27FC236}">
                <a16:creationId xmlns="" xmlns:a16="http://schemas.microsoft.com/office/drawing/2014/main" id="{1C8C2744-1505-444C-96BD-6F06D0AF05AA}"/>
              </a:ext>
            </a:extLst>
          </p:cNvPr>
          <p:cNvCxnSpPr>
            <a:cxnSpLocks/>
          </p:cNvCxnSpPr>
          <p:nvPr/>
        </p:nvCxnSpPr>
        <p:spPr>
          <a:xfrm>
            <a:off x="9355118" y="6580755"/>
            <a:ext cx="108305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tângulo 37">
            <a:extLst>
              <a:ext uri="{FF2B5EF4-FFF2-40B4-BE49-F238E27FC236}">
                <a16:creationId xmlns="" xmlns:a16="http://schemas.microsoft.com/office/drawing/2014/main" id="{2EBA5A86-586E-430D-A87C-37783072BC02}"/>
              </a:ext>
            </a:extLst>
          </p:cNvPr>
          <p:cNvSpPr/>
          <p:nvPr/>
        </p:nvSpPr>
        <p:spPr>
          <a:xfrm>
            <a:off x="0" y="0"/>
            <a:ext cx="12192000" cy="11540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9" name="Title 1">
            <a:extLst>
              <a:ext uri="{FF2B5EF4-FFF2-40B4-BE49-F238E27FC236}">
                <a16:creationId xmlns="" xmlns:a16="http://schemas.microsoft.com/office/drawing/2014/main" id="{2BAAD2FE-9A00-4868-B09C-6E6C2D91C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549" y="257727"/>
            <a:ext cx="3549111" cy="76658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</a:rPr>
              <a:t>STUDY GOALS</a:t>
            </a:r>
          </a:p>
        </p:txBody>
      </p:sp>
    </p:spTree>
    <p:extLst>
      <p:ext uri="{BB962C8B-B14F-4D97-AF65-F5344CB8AC3E}">
        <p14:creationId xmlns:p14="http://schemas.microsoft.com/office/powerpoint/2010/main" val="3922909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7">
            <a:extLst>
              <a:ext uri="{FF2B5EF4-FFF2-40B4-BE49-F238E27FC236}">
                <a16:creationId xmlns="" xmlns:a16="http://schemas.microsoft.com/office/drawing/2014/main" id="{7F90D7CE-1E8C-4F89-876B-68158B532D30}"/>
              </a:ext>
            </a:extLst>
          </p:cNvPr>
          <p:cNvCxnSpPr>
            <a:cxnSpLocks/>
          </p:cNvCxnSpPr>
          <p:nvPr/>
        </p:nvCxnSpPr>
        <p:spPr>
          <a:xfrm>
            <a:off x="548717" y="6586282"/>
            <a:ext cx="119672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ectangle 9">
            <a:extLst>
              <a:ext uri="{FF2B5EF4-FFF2-40B4-BE49-F238E27FC236}">
                <a16:creationId xmlns="" xmlns:a16="http://schemas.microsoft.com/office/drawing/2014/main" id="{2A3D78C3-856A-414D-8E68-A36E6133FE22}"/>
              </a:ext>
            </a:extLst>
          </p:cNvPr>
          <p:cNvSpPr/>
          <p:nvPr/>
        </p:nvSpPr>
        <p:spPr>
          <a:xfrm>
            <a:off x="546782" y="6319414"/>
            <a:ext cx="10266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MOTIVATION</a:t>
            </a:r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6BE47015-A5DB-426D-AC8C-BD22BF21042A}"/>
              </a:ext>
            </a:extLst>
          </p:cNvPr>
          <p:cNvSpPr/>
          <p:nvPr/>
        </p:nvSpPr>
        <p:spPr>
          <a:xfrm>
            <a:off x="279699" y="6447784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TextBox 11">
            <a:extLst>
              <a:ext uri="{FF2B5EF4-FFF2-40B4-BE49-F238E27FC236}">
                <a16:creationId xmlns="" xmlns:a16="http://schemas.microsoft.com/office/drawing/2014/main" id="{7BA9A5CD-172B-4DA9-8F79-DE7C0715DE35}"/>
              </a:ext>
            </a:extLst>
          </p:cNvPr>
          <p:cNvSpPr txBox="1"/>
          <p:nvPr/>
        </p:nvSpPr>
        <p:spPr>
          <a:xfrm>
            <a:off x="290534" y="6447783"/>
            <a:ext cx="172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pt-P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27EDF018-DA8F-403C-A735-D22581287F62}"/>
              </a:ext>
            </a:extLst>
          </p:cNvPr>
          <p:cNvSpPr/>
          <p:nvPr/>
        </p:nvSpPr>
        <p:spPr>
          <a:xfrm>
            <a:off x="1745443" y="6435141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59" name="Straight Connector 14">
            <a:extLst>
              <a:ext uri="{FF2B5EF4-FFF2-40B4-BE49-F238E27FC236}">
                <a16:creationId xmlns="" xmlns:a16="http://schemas.microsoft.com/office/drawing/2014/main" id="{0601DF42-F336-487C-BE01-209FA9133387}"/>
              </a:ext>
            </a:extLst>
          </p:cNvPr>
          <p:cNvCxnSpPr/>
          <p:nvPr/>
        </p:nvCxnSpPr>
        <p:spPr>
          <a:xfrm>
            <a:off x="2012526" y="6586277"/>
            <a:ext cx="15015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09F856E4-9A7E-441C-8754-9CD04F5CE68C}"/>
              </a:ext>
            </a:extLst>
          </p:cNvPr>
          <p:cNvSpPr/>
          <p:nvPr/>
        </p:nvSpPr>
        <p:spPr>
          <a:xfrm>
            <a:off x="3515531" y="6431294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1" name="Straight Connector 16">
            <a:extLst>
              <a:ext uri="{FF2B5EF4-FFF2-40B4-BE49-F238E27FC236}">
                <a16:creationId xmlns="" xmlns:a16="http://schemas.microsoft.com/office/drawing/2014/main" id="{3DA43B49-3E4D-44C1-8E59-47199E34C8B3}"/>
              </a:ext>
            </a:extLst>
          </p:cNvPr>
          <p:cNvCxnSpPr>
            <a:cxnSpLocks/>
          </p:cNvCxnSpPr>
          <p:nvPr/>
        </p:nvCxnSpPr>
        <p:spPr>
          <a:xfrm flipV="1">
            <a:off x="3765386" y="6580755"/>
            <a:ext cx="1332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694EF5BA-A2B8-4F34-A615-A98E9F9A9AFA}"/>
              </a:ext>
            </a:extLst>
          </p:cNvPr>
          <p:cNvSpPr/>
          <p:nvPr/>
        </p:nvSpPr>
        <p:spPr>
          <a:xfrm>
            <a:off x="5090192" y="6431293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3" name="Straight Connector 18">
            <a:extLst>
              <a:ext uri="{FF2B5EF4-FFF2-40B4-BE49-F238E27FC236}">
                <a16:creationId xmlns="" xmlns:a16="http://schemas.microsoft.com/office/drawing/2014/main" id="{D2CF85CE-E511-4C33-825B-15A57C298B08}"/>
              </a:ext>
            </a:extLst>
          </p:cNvPr>
          <p:cNvCxnSpPr>
            <a:cxnSpLocks/>
          </p:cNvCxnSpPr>
          <p:nvPr/>
        </p:nvCxnSpPr>
        <p:spPr>
          <a:xfrm>
            <a:off x="5359210" y="6583352"/>
            <a:ext cx="75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D0B19EF5-5F71-48DF-A501-AF8D7433B909}"/>
              </a:ext>
            </a:extLst>
          </p:cNvPr>
          <p:cNvSpPr/>
          <p:nvPr/>
        </p:nvSpPr>
        <p:spPr>
          <a:xfrm>
            <a:off x="6096950" y="6424506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5" name="Straight Connector 20">
            <a:extLst>
              <a:ext uri="{FF2B5EF4-FFF2-40B4-BE49-F238E27FC236}">
                <a16:creationId xmlns="" xmlns:a16="http://schemas.microsoft.com/office/drawing/2014/main" id="{A1F6AAC0-4621-4518-A669-E9363A1D7491}"/>
              </a:ext>
            </a:extLst>
          </p:cNvPr>
          <p:cNvCxnSpPr>
            <a:cxnSpLocks/>
          </p:cNvCxnSpPr>
          <p:nvPr/>
        </p:nvCxnSpPr>
        <p:spPr>
          <a:xfrm flipV="1">
            <a:off x="6365968" y="6580755"/>
            <a:ext cx="180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FE210EF7-9AFD-4620-8A20-1E54A81EC314}"/>
              </a:ext>
            </a:extLst>
          </p:cNvPr>
          <p:cNvSpPr/>
          <p:nvPr/>
        </p:nvSpPr>
        <p:spPr>
          <a:xfrm>
            <a:off x="8150804" y="6447783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7" name="Straight Connector 22">
            <a:extLst>
              <a:ext uri="{FF2B5EF4-FFF2-40B4-BE49-F238E27FC236}">
                <a16:creationId xmlns="" xmlns:a16="http://schemas.microsoft.com/office/drawing/2014/main" id="{F7333885-26D5-40DA-8E00-83A931750027}"/>
              </a:ext>
            </a:extLst>
          </p:cNvPr>
          <p:cNvCxnSpPr>
            <a:cxnSpLocks/>
          </p:cNvCxnSpPr>
          <p:nvPr/>
        </p:nvCxnSpPr>
        <p:spPr>
          <a:xfrm>
            <a:off x="8419822" y="6580755"/>
            <a:ext cx="68080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Rectangle 23">
            <a:extLst>
              <a:ext uri="{FF2B5EF4-FFF2-40B4-BE49-F238E27FC236}">
                <a16:creationId xmlns="" xmlns:a16="http://schemas.microsoft.com/office/drawing/2014/main" id="{536AF2AB-AC1A-4240-A722-F527AE95C69D}"/>
              </a:ext>
            </a:extLst>
          </p:cNvPr>
          <p:cNvSpPr/>
          <p:nvPr/>
        </p:nvSpPr>
        <p:spPr>
          <a:xfrm>
            <a:off x="2184074" y="6343727"/>
            <a:ext cx="1722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STUDY GOALS</a:t>
            </a:r>
          </a:p>
        </p:txBody>
      </p:sp>
      <p:sp>
        <p:nvSpPr>
          <p:cNvPr id="69" name="Rectangle 24">
            <a:extLst>
              <a:ext uri="{FF2B5EF4-FFF2-40B4-BE49-F238E27FC236}">
                <a16:creationId xmlns="" xmlns:a16="http://schemas.microsoft.com/office/drawing/2014/main" id="{3E2D1008-6247-4B2F-8469-2478715C003F}"/>
              </a:ext>
            </a:extLst>
          </p:cNvPr>
          <p:cNvSpPr/>
          <p:nvPr/>
        </p:nvSpPr>
        <p:spPr>
          <a:xfrm>
            <a:off x="3787496" y="6343727"/>
            <a:ext cx="12738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b="1" dirty="0"/>
              <a:t>EXPERIMENTAL…</a:t>
            </a:r>
          </a:p>
        </p:txBody>
      </p:sp>
      <p:sp>
        <p:nvSpPr>
          <p:cNvPr id="70" name="Rectangle 25">
            <a:extLst>
              <a:ext uri="{FF2B5EF4-FFF2-40B4-BE49-F238E27FC236}">
                <a16:creationId xmlns="" xmlns:a16="http://schemas.microsoft.com/office/drawing/2014/main" id="{3FDAB4F8-1ACB-4083-AD9D-6BA7EBCB02AD}"/>
              </a:ext>
            </a:extLst>
          </p:cNvPr>
          <p:cNvSpPr/>
          <p:nvPr/>
        </p:nvSpPr>
        <p:spPr>
          <a:xfrm>
            <a:off x="5384085" y="6343727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3D NUM..</a:t>
            </a:r>
            <a:endParaRPr lang="pt-PT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1" name="Rectangle 26">
            <a:extLst>
              <a:ext uri="{FF2B5EF4-FFF2-40B4-BE49-F238E27FC236}">
                <a16:creationId xmlns="" xmlns:a16="http://schemas.microsoft.com/office/drawing/2014/main" id="{B843AA04-07EF-4C80-8777-D73FB2345042}"/>
              </a:ext>
            </a:extLst>
          </p:cNvPr>
          <p:cNvSpPr/>
          <p:nvPr/>
        </p:nvSpPr>
        <p:spPr>
          <a:xfrm>
            <a:off x="6422966" y="6329742"/>
            <a:ext cx="17582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GPUSPH FORMULATIONS</a:t>
            </a:r>
          </a:p>
        </p:txBody>
      </p:sp>
      <p:sp>
        <p:nvSpPr>
          <p:cNvPr id="72" name="Rectangle 27">
            <a:extLst>
              <a:ext uri="{FF2B5EF4-FFF2-40B4-BE49-F238E27FC236}">
                <a16:creationId xmlns="" xmlns:a16="http://schemas.microsoft.com/office/drawing/2014/main" id="{61ACA8E3-281E-4C5D-856A-38E06D6C797D}"/>
              </a:ext>
            </a:extLst>
          </p:cNvPr>
          <p:cNvSpPr/>
          <p:nvPr/>
        </p:nvSpPr>
        <p:spPr>
          <a:xfrm>
            <a:off x="8387098" y="6329743"/>
            <a:ext cx="7097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RESULTS</a:t>
            </a:r>
          </a:p>
        </p:txBody>
      </p:sp>
      <p:sp>
        <p:nvSpPr>
          <p:cNvPr id="73" name="TextBox 31">
            <a:extLst>
              <a:ext uri="{FF2B5EF4-FFF2-40B4-BE49-F238E27FC236}">
                <a16:creationId xmlns="" xmlns:a16="http://schemas.microsoft.com/office/drawing/2014/main" id="{41DEC51F-1450-4842-ADD9-046AD3554636}"/>
              </a:ext>
            </a:extLst>
          </p:cNvPr>
          <p:cNvSpPr txBox="1"/>
          <p:nvPr/>
        </p:nvSpPr>
        <p:spPr>
          <a:xfrm flipH="1">
            <a:off x="1753832" y="6431294"/>
            <a:ext cx="29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4" name="TextBox 33">
            <a:extLst>
              <a:ext uri="{FF2B5EF4-FFF2-40B4-BE49-F238E27FC236}">
                <a16:creationId xmlns="" xmlns:a16="http://schemas.microsoft.com/office/drawing/2014/main" id="{D1149DE2-03E2-4445-A8FC-4D1B6B71A213}"/>
              </a:ext>
            </a:extLst>
          </p:cNvPr>
          <p:cNvSpPr txBox="1"/>
          <p:nvPr/>
        </p:nvSpPr>
        <p:spPr>
          <a:xfrm>
            <a:off x="3528907" y="6424509"/>
            <a:ext cx="421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5" name="TextBox 34">
            <a:extLst>
              <a:ext uri="{FF2B5EF4-FFF2-40B4-BE49-F238E27FC236}">
                <a16:creationId xmlns="" xmlns:a16="http://schemas.microsoft.com/office/drawing/2014/main" id="{DF53B004-4CF9-466E-9F7D-BF345BF033E3}"/>
              </a:ext>
            </a:extLst>
          </p:cNvPr>
          <p:cNvSpPr txBox="1"/>
          <p:nvPr/>
        </p:nvSpPr>
        <p:spPr>
          <a:xfrm>
            <a:off x="5097386" y="6417548"/>
            <a:ext cx="33964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6" name="TextBox 35">
            <a:extLst>
              <a:ext uri="{FF2B5EF4-FFF2-40B4-BE49-F238E27FC236}">
                <a16:creationId xmlns="" xmlns:a16="http://schemas.microsoft.com/office/drawing/2014/main" id="{FCE758E4-91A1-46EC-BCE9-D776FD588A75}"/>
              </a:ext>
            </a:extLst>
          </p:cNvPr>
          <p:cNvSpPr txBox="1"/>
          <p:nvPr/>
        </p:nvSpPr>
        <p:spPr>
          <a:xfrm>
            <a:off x="6106820" y="6424506"/>
            <a:ext cx="542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7" name="TextBox 36">
            <a:extLst>
              <a:ext uri="{FF2B5EF4-FFF2-40B4-BE49-F238E27FC236}">
                <a16:creationId xmlns="" xmlns:a16="http://schemas.microsoft.com/office/drawing/2014/main" id="{FDEA36E8-870C-4FCC-A42A-F0002C4001B7}"/>
              </a:ext>
            </a:extLst>
          </p:cNvPr>
          <p:cNvSpPr txBox="1"/>
          <p:nvPr/>
        </p:nvSpPr>
        <p:spPr>
          <a:xfrm>
            <a:off x="8158392" y="6431293"/>
            <a:ext cx="880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1740E13A-9B4C-4CC8-A466-4DCA52EE8F39}"/>
              </a:ext>
            </a:extLst>
          </p:cNvPr>
          <p:cNvSpPr/>
          <p:nvPr/>
        </p:nvSpPr>
        <p:spPr>
          <a:xfrm>
            <a:off x="9094603" y="6447783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9" name="Rectangle 27">
            <a:extLst>
              <a:ext uri="{FF2B5EF4-FFF2-40B4-BE49-F238E27FC236}">
                <a16:creationId xmlns="" xmlns:a16="http://schemas.microsoft.com/office/drawing/2014/main" id="{9125DF6C-569C-4981-A3DB-FACDABF00D5F}"/>
              </a:ext>
            </a:extLst>
          </p:cNvPr>
          <p:cNvSpPr/>
          <p:nvPr/>
        </p:nvSpPr>
        <p:spPr>
          <a:xfrm>
            <a:off x="9355118" y="6329742"/>
            <a:ext cx="10199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80" name="TextBox 36">
            <a:extLst>
              <a:ext uri="{FF2B5EF4-FFF2-40B4-BE49-F238E27FC236}">
                <a16:creationId xmlns="" xmlns:a16="http://schemas.microsoft.com/office/drawing/2014/main" id="{4240EFD8-38DF-4018-8955-166F8DB2C627}"/>
              </a:ext>
            </a:extLst>
          </p:cNvPr>
          <p:cNvSpPr txBox="1"/>
          <p:nvPr/>
        </p:nvSpPr>
        <p:spPr>
          <a:xfrm>
            <a:off x="9100861" y="6424505"/>
            <a:ext cx="880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1" name="Conexão reta unidirecional 80">
            <a:extLst>
              <a:ext uri="{FF2B5EF4-FFF2-40B4-BE49-F238E27FC236}">
                <a16:creationId xmlns="" xmlns:a16="http://schemas.microsoft.com/office/drawing/2014/main" id="{2702BC9B-D5CD-45BF-BDE5-207CB31D81BE}"/>
              </a:ext>
            </a:extLst>
          </p:cNvPr>
          <p:cNvCxnSpPr>
            <a:cxnSpLocks/>
          </p:cNvCxnSpPr>
          <p:nvPr/>
        </p:nvCxnSpPr>
        <p:spPr>
          <a:xfrm>
            <a:off x="9355118" y="6580755"/>
            <a:ext cx="108305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tângulo 41">
            <a:extLst>
              <a:ext uri="{FF2B5EF4-FFF2-40B4-BE49-F238E27FC236}">
                <a16:creationId xmlns="" xmlns:a16="http://schemas.microsoft.com/office/drawing/2014/main" id="{099D0F7A-DC4E-482B-91B6-BF230D0940D5}"/>
              </a:ext>
            </a:extLst>
          </p:cNvPr>
          <p:cNvSpPr/>
          <p:nvPr/>
        </p:nvSpPr>
        <p:spPr>
          <a:xfrm>
            <a:off x="0" y="0"/>
            <a:ext cx="12192000" cy="11540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3" name="Title 1">
            <a:extLst>
              <a:ext uri="{FF2B5EF4-FFF2-40B4-BE49-F238E27FC236}">
                <a16:creationId xmlns="" xmlns:a16="http://schemas.microsoft.com/office/drawing/2014/main" id="{4235C628-0B0D-4F97-87DD-88E21A808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187" y="257727"/>
            <a:ext cx="6710766" cy="766585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</a:rPr>
              <a:t>EXPERIMENTAL BACKGROUND</a:t>
            </a:r>
          </a:p>
        </p:txBody>
      </p:sp>
      <p:sp>
        <p:nvSpPr>
          <p:cNvPr id="82" name="CaixaDeTexto 2">
            <a:extLst>
              <a:ext uri="{FF2B5EF4-FFF2-40B4-BE49-F238E27FC236}">
                <a16:creationId xmlns="" xmlns:a16="http://schemas.microsoft.com/office/drawing/2014/main" id="{31DCD2DB-E6AA-4837-82C4-D8A4872C8BB9}"/>
              </a:ext>
            </a:extLst>
          </p:cNvPr>
          <p:cNvSpPr txBox="1"/>
          <p:nvPr/>
        </p:nvSpPr>
        <p:spPr>
          <a:xfrm>
            <a:off x="952464" y="5465810"/>
            <a:ext cx="99069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>
                <a:solidFill>
                  <a:srgbClr val="990000"/>
                </a:solidFill>
                <a:latin typeface="Arial Narrow" panose="020B0606020202030204" pitchFamily="34" charset="0"/>
              </a:rPr>
              <a:t>Pressures were measured at the </a:t>
            </a:r>
            <a:r>
              <a:rPr lang="pt-PT" sz="22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bottom of the pool</a:t>
            </a:r>
            <a:endParaRPr lang="pt-PT" sz="2200" b="1" dirty="0">
              <a:solidFill>
                <a:srgbClr val="99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7" name="Text Box 7">
            <a:extLst>
              <a:ext uri="{FF2B5EF4-FFF2-40B4-BE49-F238E27FC236}">
                <a16:creationId xmlns="" xmlns:a16="http://schemas.microsoft.com/office/drawing/2014/main" id="{8D0DAD2E-D67A-4F1A-B524-F1545B21D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464" y="1298033"/>
            <a:ext cx="106402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949700"/>
            <a:r>
              <a:rPr lang="en-US" sz="2000" b="1" dirty="0"/>
              <a:t>Experiments previously done at EPFL</a:t>
            </a:r>
          </a:p>
        </p:txBody>
      </p:sp>
      <p:pic>
        <p:nvPicPr>
          <p:cNvPr id="89" name="Picture 6" descr="barra enquadramento">
            <a:extLst>
              <a:ext uri="{FF2B5EF4-FFF2-40B4-BE49-F238E27FC236}">
                <a16:creationId xmlns="" xmlns:a16="http://schemas.microsoft.com/office/drawing/2014/main" id="{8B4DCD85-D278-4EE0-9F62-6EFC07711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436" y="1401687"/>
            <a:ext cx="9728082" cy="47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Imagem 90" descr="Uma imagem com interior, mesa, edifício&#10;&#10;Descrição gerada com confiança alta">
            <a:extLst>
              <a:ext uri="{FF2B5EF4-FFF2-40B4-BE49-F238E27FC236}">
                <a16:creationId xmlns="" xmlns:a16="http://schemas.microsoft.com/office/drawing/2014/main" id="{82C4A172-F9A8-423D-8B94-B5334FB9760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9" r="9380"/>
          <a:stretch>
            <a:fillRect/>
          </a:stretch>
        </p:blipFill>
        <p:spPr bwMode="auto">
          <a:xfrm>
            <a:off x="952464" y="1821905"/>
            <a:ext cx="2713770" cy="24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Espace réservé du contenu 2">
            <a:extLst>
              <a:ext uri="{FF2B5EF4-FFF2-40B4-BE49-F238E27FC236}">
                <a16:creationId xmlns="" xmlns:a16="http://schemas.microsoft.com/office/drawing/2014/main" id="{4D72D20F-5D0F-47CB-8674-A00CACD1C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498" y="4425300"/>
            <a:ext cx="6664271" cy="7894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PT" sz="2000" b="1" dirty="0">
                <a:latin typeface="Arial Narrow" panose="020B0606020202030204" pitchFamily="34" charset="0"/>
              </a:rPr>
              <a:t>Manso (2006) studied jets with an exit velocity of ~29.5 m/s (Q=120 L/s) impinging into a still water pool of varying water depths, </a:t>
            </a:r>
            <a:r>
              <a:rPr lang="pt-PT" sz="2000" b="1" dirty="0" smtClean="0">
                <a:latin typeface="Arial Narrow" panose="020B0606020202030204" pitchFamily="34" charset="0"/>
              </a:rPr>
              <a:t>Y</a:t>
            </a:r>
            <a:endParaRPr lang="en-GB" sz="2000" b="1" dirty="0">
              <a:latin typeface="Arial Narrow" panose="020B0606020202030204" pitchFamily="34" charset="0"/>
            </a:endParaRPr>
          </a:p>
        </p:txBody>
      </p:sp>
      <p:pic>
        <p:nvPicPr>
          <p:cNvPr id="93" name="Imagem 92">
            <a:extLst>
              <a:ext uri="{FF2B5EF4-FFF2-40B4-BE49-F238E27FC236}">
                <a16:creationId xmlns="" xmlns:a16="http://schemas.microsoft.com/office/drawing/2014/main" id="{92762A0D-D877-4B07-AF65-24C04ADCF16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"/>
          <a:stretch/>
        </p:blipFill>
        <p:spPr bwMode="auto">
          <a:xfrm>
            <a:off x="4888808" y="1643202"/>
            <a:ext cx="5486269" cy="27162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77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m 47">
            <a:extLst>
              <a:ext uri="{FF2B5EF4-FFF2-40B4-BE49-F238E27FC236}">
                <a16:creationId xmlns="" xmlns:a16="http://schemas.microsoft.com/office/drawing/2014/main" id="{1CAB9E0E-D094-4E8D-B80F-8D5706C678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48" b="90750"/>
          <a:stretch/>
        </p:blipFill>
        <p:spPr>
          <a:xfrm>
            <a:off x="0" y="1263545"/>
            <a:ext cx="2249714" cy="450421"/>
          </a:xfrm>
          <a:prstGeom prst="rect">
            <a:avLst/>
          </a:prstGeom>
        </p:spPr>
      </p:pic>
      <p:cxnSp>
        <p:nvCxnSpPr>
          <p:cNvPr id="6" name="Conexão: Curva 5">
            <a:extLst>
              <a:ext uri="{FF2B5EF4-FFF2-40B4-BE49-F238E27FC236}">
                <a16:creationId xmlns="" xmlns:a16="http://schemas.microsoft.com/office/drawing/2014/main" id="{04666EF1-90F5-485C-88F7-BD7E26383084}"/>
              </a:ext>
            </a:extLst>
          </p:cNvPr>
          <p:cNvCxnSpPr>
            <a:cxnSpLocks/>
          </p:cNvCxnSpPr>
          <p:nvPr/>
        </p:nvCxnSpPr>
        <p:spPr>
          <a:xfrm flipV="1">
            <a:off x="8911525" y="1713966"/>
            <a:ext cx="1504284" cy="1323702"/>
          </a:xfrm>
          <a:prstGeom prst="curvedConnector3">
            <a:avLst>
              <a:gd name="adj1" fmla="val 90090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>
            <a:extLst>
              <a:ext uri="{FF2B5EF4-FFF2-40B4-BE49-F238E27FC236}">
                <a16:creationId xmlns="" xmlns:a16="http://schemas.microsoft.com/office/drawing/2014/main" id="{9AF8AB95-F3EF-4335-B1B5-91793830A58F}"/>
              </a:ext>
            </a:extLst>
          </p:cNvPr>
          <p:cNvSpPr txBox="1"/>
          <p:nvPr/>
        </p:nvSpPr>
        <p:spPr>
          <a:xfrm>
            <a:off x="894968" y="4462163"/>
            <a:ext cx="4300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latin typeface="Arial Narrow" panose="020B0606020202030204" pitchFamily="34" charset="0"/>
              </a:rPr>
              <a:t>(</a:t>
            </a:r>
            <a:r>
              <a:rPr lang="pt-PT" sz="2000" b="1" dirty="0" err="1">
                <a:latin typeface="Arial Narrow" panose="020B0606020202030204" pitchFamily="34" charset="0"/>
              </a:rPr>
              <a:t>same</a:t>
            </a:r>
            <a:r>
              <a:rPr lang="pt-PT" sz="2000" b="1" dirty="0">
                <a:latin typeface="Arial Narrow" panose="020B0606020202030204" pitchFamily="34" charset="0"/>
              </a:rPr>
              <a:t> </a:t>
            </a:r>
            <a:r>
              <a:rPr lang="pt-PT" sz="2000" b="1" dirty="0" err="1">
                <a:latin typeface="Arial Narrow" panose="020B0606020202030204" pitchFamily="34" charset="0"/>
              </a:rPr>
              <a:t>dimensions</a:t>
            </a:r>
            <a:r>
              <a:rPr lang="pt-PT" sz="2000" b="1" dirty="0">
                <a:latin typeface="Arial Narrow" panose="020B0606020202030204" pitchFamily="34" charset="0"/>
              </a:rPr>
              <a:t> as </a:t>
            </a:r>
            <a:r>
              <a:rPr lang="pt-PT" sz="2000" b="1" dirty="0" err="1">
                <a:latin typeface="Arial Narrow" panose="020B0606020202030204" pitchFamily="34" charset="0"/>
              </a:rPr>
              <a:t>the</a:t>
            </a:r>
            <a:r>
              <a:rPr lang="pt-PT" sz="2000" b="1" dirty="0">
                <a:latin typeface="Arial Narrow" panose="020B0606020202030204" pitchFamily="34" charset="0"/>
              </a:rPr>
              <a:t> </a:t>
            </a:r>
            <a:r>
              <a:rPr lang="pt-PT" sz="2000" b="1" dirty="0" err="1">
                <a:latin typeface="Arial Narrow" panose="020B0606020202030204" pitchFamily="34" charset="0"/>
              </a:rPr>
              <a:t>physical</a:t>
            </a:r>
            <a:r>
              <a:rPr lang="pt-PT" sz="2000" b="1" dirty="0">
                <a:latin typeface="Arial Narrow" panose="020B0606020202030204" pitchFamily="34" charset="0"/>
              </a:rPr>
              <a:t> </a:t>
            </a:r>
            <a:r>
              <a:rPr lang="pt-PT" sz="2000" b="1" dirty="0" err="1">
                <a:latin typeface="Arial Narrow" panose="020B0606020202030204" pitchFamily="34" charset="0"/>
              </a:rPr>
              <a:t>model</a:t>
            </a:r>
            <a:r>
              <a:rPr lang="pt-PT" sz="2000" b="1" dirty="0">
                <a:latin typeface="Arial Narrow" panose="020B0606020202030204" pitchFamily="34" charset="0"/>
              </a:rPr>
              <a:t>)</a:t>
            </a:r>
          </a:p>
          <a:p>
            <a:pPr algn="ctr"/>
            <a:r>
              <a:rPr lang="pt-PT" sz="2000" b="1" dirty="0">
                <a:latin typeface="Arial Narrow" panose="020B0606020202030204" pitchFamily="34" charset="0"/>
              </a:rPr>
              <a:t>Tube </a:t>
            </a:r>
            <a:r>
              <a:rPr lang="pt-PT" sz="2000" b="1" dirty="0" err="1">
                <a:latin typeface="Arial Narrow" panose="020B0606020202030204" pitchFamily="34" charset="0"/>
              </a:rPr>
              <a:t>diameter</a:t>
            </a:r>
            <a:r>
              <a:rPr lang="pt-PT" sz="2000" b="1" dirty="0">
                <a:latin typeface="Arial Narrow" panose="020B0606020202030204" pitchFamily="34" charset="0"/>
              </a:rPr>
              <a:t>, D: 0.072 m (</a:t>
            </a:r>
            <a:r>
              <a:rPr lang="pt-PT" sz="2000" b="1" dirty="0" err="1">
                <a:latin typeface="Arial Narrow" panose="020B0606020202030204" pitchFamily="34" charset="0"/>
              </a:rPr>
              <a:t>not</a:t>
            </a:r>
            <a:r>
              <a:rPr lang="pt-PT" sz="2000" b="1" dirty="0">
                <a:latin typeface="Arial Narrow" panose="020B0606020202030204" pitchFamily="34" charset="0"/>
              </a:rPr>
              <a:t> </a:t>
            </a:r>
            <a:r>
              <a:rPr lang="pt-PT" sz="2000" b="1" dirty="0" err="1">
                <a:latin typeface="Arial Narrow" panose="020B0606020202030204" pitchFamily="34" charset="0"/>
              </a:rPr>
              <a:t>modelled</a:t>
            </a:r>
            <a:r>
              <a:rPr lang="pt-PT" sz="2000" b="1" dirty="0">
                <a:latin typeface="Arial Narrow" panose="020B0606020202030204" pitchFamily="34" charset="0"/>
              </a:rPr>
              <a:t>)</a:t>
            </a:r>
          </a:p>
          <a:p>
            <a:pPr algn="ctr"/>
            <a:r>
              <a:rPr lang="pt-PT" sz="2000" b="1" dirty="0">
                <a:latin typeface="Arial Narrow" panose="020B0606020202030204" pitchFamily="34" charset="0"/>
              </a:rPr>
              <a:t>Pool </a:t>
            </a:r>
            <a:r>
              <a:rPr lang="pt-PT" sz="2000" b="1" dirty="0" err="1">
                <a:latin typeface="Arial Narrow" panose="020B0606020202030204" pitchFamily="34" charset="0"/>
              </a:rPr>
              <a:t>diameter</a:t>
            </a:r>
            <a:r>
              <a:rPr lang="pt-PT" sz="2000" b="1" dirty="0">
                <a:latin typeface="Arial Narrow" panose="020B0606020202030204" pitchFamily="34" charset="0"/>
              </a:rPr>
              <a:t>: 3 m</a:t>
            </a:r>
          </a:p>
          <a:p>
            <a:pPr algn="ctr"/>
            <a:r>
              <a:rPr lang="pt-PT" sz="2000" b="1" dirty="0">
                <a:latin typeface="Arial Narrow" panose="020B0606020202030204" pitchFamily="34" charset="0"/>
              </a:rPr>
              <a:t>Pool </a:t>
            </a:r>
            <a:r>
              <a:rPr lang="pt-PT" sz="2000" b="1" dirty="0" err="1">
                <a:latin typeface="Arial Narrow" panose="020B0606020202030204" pitchFamily="34" charset="0"/>
              </a:rPr>
              <a:t>water</a:t>
            </a:r>
            <a:r>
              <a:rPr lang="pt-PT" sz="2000" b="1" dirty="0">
                <a:latin typeface="Arial Narrow" panose="020B0606020202030204" pitchFamily="34" charset="0"/>
              </a:rPr>
              <a:t> </a:t>
            </a:r>
            <a:r>
              <a:rPr lang="pt-PT" sz="2000" b="1" dirty="0" err="1">
                <a:latin typeface="Arial Narrow" panose="020B0606020202030204" pitchFamily="34" charset="0"/>
              </a:rPr>
              <a:t>depth</a:t>
            </a:r>
            <a:r>
              <a:rPr lang="pt-PT" sz="2000" b="1" dirty="0">
                <a:latin typeface="Arial Narrow" panose="020B0606020202030204" pitchFamily="34" charset="0"/>
              </a:rPr>
              <a:t>, Y: 0.2 m</a:t>
            </a:r>
          </a:p>
        </p:txBody>
      </p:sp>
      <p:cxnSp>
        <p:nvCxnSpPr>
          <p:cNvPr id="55" name="Straight Connector 7">
            <a:extLst>
              <a:ext uri="{FF2B5EF4-FFF2-40B4-BE49-F238E27FC236}">
                <a16:creationId xmlns="" xmlns:a16="http://schemas.microsoft.com/office/drawing/2014/main" id="{550F95E5-EDFE-45C8-B06C-9CDD83192DFA}"/>
              </a:ext>
            </a:extLst>
          </p:cNvPr>
          <p:cNvCxnSpPr>
            <a:cxnSpLocks/>
          </p:cNvCxnSpPr>
          <p:nvPr/>
        </p:nvCxnSpPr>
        <p:spPr>
          <a:xfrm>
            <a:off x="548717" y="6586282"/>
            <a:ext cx="119672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 9">
            <a:extLst>
              <a:ext uri="{FF2B5EF4-FFF2-40B4-BE49-F238E27FC236}">
                <a16:creationId xmlns="" xmlns:a16="http://schemas.microsoft.com/office/drawing/2014/main" id="{6B50C1E7-9122-46AF-B897-AE9E40C94205}"/>
              </a:ext>
            </a:extLst>
          </p:cNvPr>
          <p:cNvSpPr/>
          <p:nvPr/>
        </p:nvSpPr>
        <p:spPr>
          <a:xfrm>
            <a:off x="546782" y="6319414"/>
            <a:ext cx="10266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MOTIVATION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4E6F30AA-369A-4A7B-ACB9-54DD1C39E806}"/>
              </a:ext>
            </a:extLst>
          </p:cNvPr>
          <p:cNvSpPr/>
          <p:nvPr/>
        </p:nvSpPr>
        <p:spPr>
          <a:xfrm>
            <a:off x="279699" y="6447784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TextBox 11">
            <a:extLst>
              <a:ext uri="{FF2B5EF4-FFF2-40B4-BE49-F238E27FC236}">
                <a16:creationId xmlns="" xmlns:a16="http://schemas.microsoft.com/office/drawing/2014/main" id="{4F822F5F-1E49-4A77-A32F-D0852DBCAD8E}"/>
              </a:ext>
            </a:extLst>
          </p:cNvPr>
          <p:cNvSpPr txBox="1"/>
          <p:nvPr/>
        </p:nvSpPr>
        <p:spPr>
          <a:xfrm>
            <a:off x="290534" y="6447783"/>
            <a:ext cx="172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pt-P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72BD1716-8FE3-4F9B-B2E5-4FFD5F34BFAB}"/>
              </a:ext>
            </a:extLst>
          </p:cNvPr>
          <p:cNvSpPr/>
          <p:nvPr/>
        </p:nvSpPr>
        <p:spPr>
          <a:xfrm>
            <a:off x="1745443" y="6435141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0" name="Straight Connector 14">
            <a:extLst>
              <a:ext uri="{FF2B5EF4-FFF2-40B4-BE49-F238E27FC236}">
                <a16:creationId xmlns="" xmlns:a16="http://schemas.microsoft.com/office/drawing/2014/main" id="{8417325C-5A8F-4D58-B535-D896867A1FEB}"/>
              </a:ext>
            </a:extLst>
          </p:cNvPr>
          <p:cNvCxnSpPr/>
          <p:nvPr/>
        </p:nvCxnSpPr>
        <p:spPr>
          <a:xfrm>
            <a:off x="2012526" y="6586277"/>
            <a:ext cx="15015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4CA7CAF7-BBDB-48B6-8FA3-9BC48A08F13C}"/>
              </a:ext>
            </a:extLst>
          </p:cNvPr>
          <p:cNvSpPr/>
          <p:nvPr/>
        </p:nvSpPr>
        <p:spPr>
          <a:xfrm>
            <a:off x="3515531" y="6431294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2" name="Straight Connector 16">
            <a:extLst>
              <a:ext uri="{FF2B5EF4-FFF2-40B4-BE49-F238E27FC236}">
                <a16:creationId xmlns="" xmlns:a16="http://schemas.microsoft.com/office/drawing/2014/main" id="{BB480EC4-3E67-4230-B26D-E292A97BBD35}"/>
              </a:ext>
            </a:extLst>
          </p:cNvPr>
          <p:cNvCxnSpPr>
            <a:cxnSpLocks/>
          </p:cNvCxnSpPr>
          <p:nvPr/>
        </p:nvCxnSpPr>
        <p:spPr>
          <a:xfrm flipV="1">
            <a:off x="3765386" y="6580755"/>
            <a:ext cx="1332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E034B53C-09A5-4B46-8839-67FF67939C07}"/>
              </a:ext>
            </a:extLst>
          </p:cNvPr>
          <p:cNvSpPr/>
          <p:nvPr/>
        </p:nvSpPr>
        <p:spPr>
          <a:xfrm>
            <a:off x="5090192" y="6431293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4" name="Straight Connector 18">
            <a:extLst>
              <a:ext uri="{FF2B5EF4-FFF2-40B4-BE49-F238E27FC236}">
                <a16:creationId xmlns="" xmlns:a16="http://schemas.microsoft.com/office/drawing/2014/main" id="{DA73754D-8A7D-48DA-B3AA-28C74DD30B12}"/>
              </a:ext>
            </a:extLst>
          </p:cNvPr>
          <p:cNvCxnSpPr>
            <a:cxnSpLocks/>
          </p:cNvCxnSpPr>
          <p:nvPr/>
        </p:nvCxnSpPr>
        <p:spPr>
          <a:xfrm>
            <a:off x="5359210" y="6583352"/>
            <a:ext cx="75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6C5AB1F0-061F-4EC4-BB9C-59C7373B10AC}"/>
              </a:ext>
            </a:extLst>
          </p:cNvPr>
          <p:cNvSpPr/>
          <p:nvPr/>
        </p:nvSpPr>
        <p:spPr>
          <a:xfrm>
            <a:off x="6096950" y="6424506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6" name="Straight Connector 20">
            <a:extLst>
              <a:ext uri="{FF2B5EF4-FFF2-40B4-BE49-F238E27FC236}">
                <a16:creationId xmlns="" xmlns:a16="http://schemas.microsoft.com/office/drawing/2014/main" id="{4B24E905-8CCF-4870-8B01-7FB0A5D4750A}"/>
              </a:ext>
            </a:extLst>
          </p:cNvPr>
          <p:cNvCxnSpPr>
            <a:cxnSpLocks/>
          </p:cNvCxnSpPr>
          <p:nvPr/>
        </p:nvCxnSpPr>
        <p:spPr>
          <a:xfrm flipV="1">
            <a:off x="6365968" y="6580755"/>
            <a:ext cx="180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368399D5-7ED9-4902-AC2C-8DDE6FB4A2E7}"/>
              </a:ext>
            </a:extLst>
          </p:cNvPr>
          <p:cNvSpPr/>
          <p:nvPr/>
        </p:nvSpPr>
        <p:spPr>
          <a:xfrm>
            <a:off x="8150804" y="6447783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8" name="Straight Connector 22">
            <a:extLst>
              <a:ext uri="{FF2B5EF4-FFF2-40B4-BE49-F238E27FC236}">
                <a16:creationId xmlns="" xmlns:a16="http://schemas.microsoft.com/office/drawing/2014/main" id="{26D552F5-6516-4969-A402-8E5C92610B0C}"/>
              </a:ext>
            </a:extLst>
          </p:cNvPr>
          <p:cNvCxnSpPr>
            <a:cxnSpLocks/>
          </p:cNvCxnSpPr>
          <p:nvPr/>
        </p:nvCxnSpPr>
        <p:spPr>
          <a:xfrm>
            <a:off x="8419822" y="6580755"/>
            <a:ext cx="68080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Rectangle 23">
            <a:extLst>
              <a:ext uri="{FF2B5EF4-FFF2-40B4-BE49-F238E27FC236}">
                <a16:creationId xmlns="" xmlns:a16="http://schemas.microsoft.com/office/drawing/2014/main" id="{5976349E-1770-4E10-A795-1BA3D51FE790}"/>
              </a:ext>
            </a:extLst>
          </p:cNvPr>
          <p:cNvSpPr/>
          <p:nvPr/>
        </p:nvSpPr>
        <p:spPr>
          <a:xfrm>
            <a:off x="2184074" y="6343727"/>
            <a:ext cx="1722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STUDY GOALS</a:t>
            </a:r>
          </a:p>
        </p:txBody>
      </p:sp>
      <p:sp>
        <p:nvSpPr>
          <p:cNvPr id="70" name="Rectangle 24">
            <a:extLst>
              <a:ext uri="{FF2B5EF4-FFF2-40B4-BE49-F238E27FC236}">
                <a16:creationId xmlns="" xmlns:a16="http://schemas.microsoft.com/office/drawing/2014/main" id="{BBBA481C-4DD0-40D2-B147-85090614C452}"/>
              </a:ext>
            </a:extLst>
          </p:cNvPr>
          <p:cNvSpPr/>
          <p:nvPr/>
        </p:nvSpPr>
        <p:spPr>
          <a:xfrm>
            <a:off x="3787496" y="6343727"/>
            <a:ext cx="12562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EXPERIMENTAL…</a:t>
            </a:r>
          </a:p>
        </p:txBody>
      </p:sp>
      <p:sp>
        <p:nvSpPr>
          <p:cNvPr id="71" name="Rectangle 25">
            <a:extLst>
              <a:ext uri="{FF2B5EF4-FFF2-40B4-BE49-F238E27FC236}">
                <a16:creationId xmlns="" xmlns:a16="http://schemas.microsoft.com/office/drawing/2014/main" id="{B43B4442-DD6E-4B03-AC85-1E8AF6D38C30}"/>
              </a:ext>
            </a:extLst>
          </p:cNvPr>
          <p:cNvSpPr/>
          <p:nvPr/>
        </p:nvSpPr>
        <p:spPr>
          <a:xfrm>
            <a:off x="5384085" y="6343727"/>
            <a:ext cx="8162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3D NUM..</a:t>
            </a:r>
            <a:endParaRPr lang="pt-PT" sz="1200" b="1" dirty="0"/>
          </a:p>
        </p:txBody>
      </p:sp>
      <p:sp>
        <p:nvSpPr>
          <p:cNvPr id="72" name="Rectangle 26">
            <a:extLst>
              <a:ext uri="{FF2B5EF4-FFF2-40B4-BE49-F238E27FC236}">
                <a16:creationId xmlns="" xmlns:a16="http://schemas.microsoft.com/office/drawing/2014/main" id="{C2F742A3-648E-4C71-AE21-5DEDA6D60E8B}"/>
              </a:ext>
            </a:extLst>
          </p:cNvPr>
          <p:cNvSpPr/>
          <p:nvPr/>
        </p:nvSpPr>
        <p:spPr>
          <a:xfrm>
            <a:off x="6422966" y="6329742"/>
            <a:ext cx="17582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GPUSPH FORMULATIONS</a:t>
            </a:r>
          </a:p>
        </p:txBody>
      </p:sp>
      <p:sp>
        <p:nvSpPr>
          <p:cNvPr id="73" name="Rectangle 27">
            <a:extLst>
              <a:ext uri="{FF2B5EF4-FFF2-40B4-BE49-F238E27FC236}">
                <a16:creationId xmlns="" xmlns:a16="http://schemas.microsoft.com/office/drawing/2014/main" id="{79E24B16-9811-42EE-8A79-2E6226EE05C1}"/>
              </a:ext>
            </a:extLst>
          </p:cNvPr>
          <p:cNvSpPr/>
          <p:nvPr/>
        </p:nvSpPr>
        <p:spPr>
          <a:xfrm>
            <a:off x="8387098" y="6329743"/>
            <a:ext cx="7097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RESULTS</a:t>
            </a:r>
          </a:p>
        </p:txBody>
      </p:sp>
      <p:sp>
        <p:nvSpPr>
          <p:cNvPr id="74" name="TextBox 31">
            <a:extLst>
              <a:ext uri="{FF2B5EF4-FFF2-40B4-BE49-F238E27FC236}">
                <a16:creationId xmlns="" xmlns:a16="http://schemas.microsoft.com/office/drawing/2014/main" id="{15790572-6F12-440A-A5C4-021EC509B9C1}"/>
              </a:ext>
            </a:extLst>
          </p:cNvPr>
          <p:cNvSpPr txBox="1"/>
          <p:nvPr/>
        </p:nvSpPr>
        <p:spPr>
          <a:xfrm flipH="1">
            <a:off x="1753832" y="6431294"/>
            <a:ext cx="29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5" name="TextBox 33">
            <a:extLst>
              <a:ext uri="{FF2B5EF4-FFF2-40B4-BE49-F238E27FC236}">
                <a16:creationId xmlns="" xmlns:a16="http://schemas.microsoft.com/office/drawing/2014/main" id="{12CC1574-FBD4-444B-B06E-FBA103C21428}"/>
              </a:ext>
            </a:extLst>
          </p:cNvPr>
          <p:cNvSpPr txBox="1"/>
          <p:nvPr/>
        </p:nvSpPr>
        <p:spPr>
          <a:xfrm>
            <a:off x="3528907" y="6424509"/>
            <a:ext cx="421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6" name="TextBox 34">
            <a:extLst>
              <a:ext uri="{FF2B5EF4-FFF2-40B4-BE49-F238E27FC236}">
                <a16:creationId xmlns="" xmlns:a16="http://schemas.microsoft.com/office/drawing/2014/main" id="{DF402F65-4664-42DC-8A7C-F6680992B580}"/>
              </a:ext>
            </a:extLst>
          </p:cNvPr>
          <p:cNvSpPr txBox="1"/>
          <p:nvPr/>
        </p:nvSpPr>
        <p:spPr>
          <a:xfrm>
            <a:off x="5097386" y="6417548"/>
            <a:ext cx="33964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7" name="TextBox 35">
            <a:extLst>
              <a:ext uri="{FF2B5EF4-FFF2-40B4-BE49-F238E27FC236}">
                <a16:creationId xmlns="" xmlns:a16="http://schemas.microsoft.com/office/drawing/2014/main" id="{CFB8A9AC-AADB-43F4-A758-5CDB0B824919}"/>
              </a:ext>
            </a:extLst>
          </p:cNvPr>
          <p:cNvSpPr txBox="1"/>
          <p:nvPr/>
        </p:nvSpPr>
        <p:spPr>
          <a:xfrm>
            <a:off x="6106820" y="6424506"/>
            <a:ext cx="542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8" name="TextBox 36">
            <a:extLst>
              <a:ext uri="{FF2B5EF4-FFF2-40B4-BE49-F238E27FC236}">
                <a16:creationId xmlns="" xmlns:a16="http://schemas.microsoft.com/office/drawing/2014/main" id="{A5E180F9-3401-47D8-BC70-B910FAF88451}"/>
              </a:ext>
            </a:extLst>
          </p:cNvPr>
          <p:cNvSpPr txBox="1"/>
          <p:nvPr/>
        </p:nvSpPr>
        <p:spPr>
          <a:xfrm>
            <a:off x="8158392" y="6431293"/>
            <a:ext cx="880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EA46F587-FDC1-4D6B-8D76-9B6DBB65C212}"/>
              </a:ext>
            </a:extLst>
          </p:cNvPr>
          <p:cNvSpPr/>
          <p:nvPr/>
        </p:nvSpPr>
        <p:spPr>
          <a:xfrm>
            <a:off x="9094603" y="6447783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0" name="Rectangle 27">
            <a:extLst>
              <a:ext uri="{FF2B5EF4-FFF2-40B4-BE49-F238E27FC236}">
                <a16:creationId xmlns="" xmlns:a16="http://schemas.microsoft.com/office/drawing/2014/main" id="{9D8937B5-200D-4369-A6A6-417659BA5D92}"/>
              </a:ext>
            </a:extLst>
          </p:cNvPr>
          <p:cNvSpPr/>
          <p:nvPr/>
        </p:nvSpPr>
        <p:spPr>
          <a:xfrm>
            <a:off x="9355118" y="6329742"/>
            <a:ext cx="10199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81" name="TextBox 36">
            <a:extLst>
              <a:ext uri="{FF2B5EF4-FFF2-40B4-BE49-F238E27FC236}">
                <a16:creationId xmlns="" xmlns:a16="http://schemas.microsoft.com/office/drawing/2014/main" id="{9689E1CE-B69E-4715-8FF3-7BDE525AAC88}"/>
              </a:ext>
            </a:extLst>
          </p:cNvPr>
          <p:cNvSpPr txBox="1"/>
          <p:nvPr/>
        </p:nvSpPr>
        <p:spPr>
          <a:xfrm>
            <a:off x="9100861" y="6424505"/>
            <a:ext cx="880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2" name="Conexão reta unidirecional 81">
            <a:extLst>
              <a:ext uri="{FF2B5EF4-FFF2-40B4-BE49-F238E27FC236}">
                <a16:creationId xmlns="" xmlns:a16="http://schemas.microsoft.com/office/drawing/2014/main" id="{C3362E4B-1EBA-4A74-A145-D2D160FA3EAC}"/>
              </a:ext>
            </a:extLst>
          </p:cNvPr>
          <p:cNvCxnSpPr>
            <a:cxnSpLocks/>
          </p:cNvCxnSpPr>
          <p:nvPr/>
        </p:nvCxnSpPr>
        <p:spPr>
          <a:xfrm>
            <a:off x="9355118" y="6580755"/>
            <a:ext cx="108305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tângulo 41">
            <a:extLst>
              <a:ext uri="{FF2B5EF4-FFF2-40B4-BE49-F238E27FC236}">
                <a16:creationId xmlns="" xmlns:a16="http://schemas.microsoft.com/office/drawing/2014/main" id="{B3437AB6-D647-44C0-83D7-59B3E6015C93}"/>
              </a:ext>
            </a:extLst>
          </p:cNvPr>
          <p:cNvSpPr/>
          <p:nvPr/>
        </p:nvSpPr>
        <p:spPr>
          <a:xfrm>
            <a:off x="0" y="0"/>
            <a:ext cx="12192000" cy="11540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3" name="Title 1">
            <a:extLst>
              <a:ext uri="{FF2B5EF4-FFF2-40B4-BE49-F238E27FC236}">
                <a16:creationId xmlns="" xmlns:a16="http://schemas.microsoft.com/office/drawing/2014/main" id="{4384B8DA-AF6A-40B8-809D-FE02A42FC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187" y="257727"/>
            <a:ext cx="6710766" cy="76658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</a:rPr>
              <a:t>3D NUMERICAL MODEL</a:t>
            </a:r>
          </a:p>
        </p:txBody>
      </p:sp>
      <p:pic>
        <p:nvPicPr>
          <p:cNvPr id="44" name="Imagem 6" descr="Uma imagem com assento, mobília, céu&#10;&#10;Descrição gerada com confiança alta">
            <a:extLst>
              <a:ext uri="{FF2B5EF4-FFF2-40B4-BE49-F238E27FC236}">
                <a16:creationId xmlns="" xmlns:a16="http://schemas.microsoft.com/office/drawing/2014/main" id="{DC0B5D61-6BDA-4ADE-A24D-598C59518EC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52" y="2573984"/>
            <a:ext cx="3100280" cy="1710031"/>
          </a:xfrm>
          <a:prstGeom prst="rect">
            <a:avLst/>
          </a:prstGeom>
        </p:spPr>
      </p:pic>
      <p:sp>
        <p:nvSpPr>
          <p:cNvPr id="45" name="Espace réservé du contenu 2">
            <a:extLst>
              <a:ext uri="{FF2B5EF4-FFF2-40B4-BE49-F238E27FC236}">
                <a16:creationId xmlns="" xmlns:a16="http://schemas.microsoft.com/office/drawing/2014/main" id="{9ED82E01-4B44-4CA2-8148-BFCCB2B8C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9120" y="2479722"/>
            <a:ext cx="5638800" cy="2995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>
                <a:solidFill>
                  <a:srgbClr val="990000"/>
                </a:solidFill>
                <a:latin typeface="Arial Narrow" panose="020B0606020202030204" pitchFamily="34" charset="0"/>
              </a:rPr>
              <a:t>    Formulations used in GPUSPH 4.1:</a:t>
            </a:r>
          </a:p>
          <a:p>
            <a:r>
              <a:rPr lang="en-GB" sz="1800" b="1" dirty="0">
                <a:solidFill>
                  <a:srgbClr val="333333"/>
                </a:solidFill>
                <a:latin typeface="Arial Narrow" panose="020B0606020202030204" pitchFamily="34" charset="0"/>
              </a:rPr>
              <a:t>USAW – boundary conditions (Ferrand et al. 2012)</a:t>
            </a:r>
          </a:p>
          <a:p>
            <a:r>
              <a:rPr lang="en-GB" sz="1800" b="1" dirty="0">
                <a:solidFill>
                  <a:srgbClr val="333333"/>
                </a:solidFill>
                <a:latin typeface="Arial Narrow" panose="020B0606020202030204" pitchFamily="34" charset="0"/>
              </a:rPr>
              <a:t>Open-boundaries (Ferrand et al., 2017); a velocity driven (inlet) and two pressure driven (outlets, to mimic the weirs existent in the physical model)</a:t>
            </a:r>
          </a:p>
          <a:p>
            <a:r>
              <a:rPr lang="en-GB" sz="1800" b="1" dirty="0">
                <a:solidFill>
                  <a:srgbClr val="333333"/>
                </a:solidFill>
                <a:latin typeface="Arial Narrow" panose="020B0606020202030204" pitchFamily="34" charset="0"/>
              </a:rPr>
              <a:t>Standard k-</a:t>
            </a:r>
            <a:r>
              <a:rPr lang="el-GR" sz="1800" b="1" dirty="0">
                <a:solidFill>
                  <a:srgbClr val="333333"/>
                </a:solidFill>
                <a:latin typeface="Arial Narrow" panose="020B0606020202030204" pitchFamily="34" charset="0"/>
              </a:rPr>
              <a:t>ε </a:t>
            </a:r>
            <a:r>
              <a:rPr lang="en-GB" sz="1800" b="1" dirty="0">
                <a:solidFill>
                  <a:srgbClr val="333333"/>
                </a:solidFill>
                <a:latin typeface="Arial Narrow" panose="020B0606020202030204" pitchFamily="34" charset="0"/>
              </a:rPr>
              <a:t>turbulence model</a:t>
            </a:r>
          </a:p>
          <a:p>
            <a:r>
              <a:rPr lang="en-GB" sz="1800" b="1" dirty="0">
                <a:solidFill>
                  <a:srgbClr val="333333"/>
                </a:solidFill>
                <a:latin typeface="Arial Narrow" panose="020B0606020202030204" pitchFamily="34" charset="0"/>
              </a:rPr>
              <a:t>Time-step varied (maximum CFL number of 0.3 – stability condition)</a:t>
            </a:r>
          </a:p>
          <a:p>
            <a:r>
              <a:rPr lang="en-GB" sz="1800" b="1" dirty="0" err="1">
                <a:solidFill>
                  <a:srgbClr val="333333"/>
                </a:solidFill>
                <a:latin typeface="Arial Narrow" panose="020B0606020202030204" pitchFamily="34" charset="0"/>
              </a:rPr>
              <a:t>Quintic</a:t>
            </a:r>
            <a:r>
              <a:rPr lang="en-GB" sz="1800" b="1" dirty="0">
                <a:solidFill>
                  <a:srgbClr val="333333"/>
                </a:solidFill>
                <a:latin typeface="Arial Narrow" panose="020B0606020202030204" pitchFamily="34" charset="0"/>
              </a:rPr>
              <a:t> Wendland kernel</a:t>
            </a:r>
          </a:p>
          <a:p>
            <a:pPr marL="0" indent="0">
              <a:buNone/>
            </a:pPr>
            <a:endParaRPr lang="en-GB" sz="1800" b="1" dirty="0">
              <a:solidFill>
                <a:srgbClr val="333333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GB" sz="2000" b="1" dirty="0">
              <a:solidFill>
                <a:srgbClr val="333333"/>
              </a:solidFill>
              <a:latin typeface="Arial Narrow" panose="020B0606020202030204" pitchFamily="34" charset="0"/>
            </a:endParaRPr>
          </a:p>
        </p:txBody>
      </p:sp>
      <p:pic>
        <p:nvPicPr>
          <p:cNvPr id="49" name="Imagem 48">
            <a:extLst>
              <a:ext uri="{FF2B5EF4-FFF2-40B4-BE49-F238E27FC236}">
                <a16:creationId xmlns="" xmlns:a16="http://schemas.microsoft.com/office/drawing/2014/main" id="{5F706BD8-18F5-4491-B8D8-33D51E73B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3" b="88837"/>
          <a:stretch/>
        </p:blipFill>
        <p:spPr>
          <a:xfrm>
            <a:off x="2135136" y="1217287"/>
            <a:ext cx="6284686" cy="54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36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xão: Curva 5">
            <a:extLst>
              <a:ext uri="{FF2B5EF4-FFF2-40B4-BE49-F238E27FC236}">
                <a16:creationId xmlns="" xmlns:a16="http://schemas.microsoft.com/office/drawing/2014/main" id="{04666EF1-90F5-485C-88F7-BD7E26383084}"/>
              </a:ext>
            </a:extLst>
          </p:cNvPr>
          <p:cNvCxnSpPr>
            <a:cxnSpLocks/>
          </p:cNvCxnSpPr>
          <p:nvPr/>
        </p:nvCxnSpPr>
        <p:spPr>
          <a:xfrm flipV="1">
            <a:off x="8911525" y="1713966"/>
            <a:ext cx="1504284" cy="1323702"/>
          </a:xfrm>
          <a:prstGeom prst="curvedConnector3">
            <a:avLst>
              <a:gd name="adj1" fmla="val 90090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>
            <a:extLst>
              <a:ext uri="{FF2B5EF4-FFF2-40B4-BE49-F238E27FC236}">
                <a16:creationId xmlns="" xmlns:a16="http://schemas.microsoft.com/office/drawing/2014/main" id="{9AF8AB95-F3EF-4335-B1B5-91793830A58F}"/>
              </a:ext>
            </a:extLst>
          </p:cNvPr>
          <p:cNvSpPr txBox="1"/>
          <p:nvPr/>
        </p:nvSpPr>
        <p:spPr>
          <a:xfrm>
            <a:off x="5090192" y="1221740"/>
            <a:ext cx="4300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pt-PT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13th 2019!</a:t>
            </a:r>
          </a:p>
        </p:txBody>
      </p:sp>
      <p:cxnSp>
        <p:nvCxnSpPr>
          <p:cNvPr id="55" name="Straight Connector 7">
            <a:extLst>
              <a:ext uri="{FF2B5EF4-FFF2-40B4-BE49-F238E27FC236}">
                <a16:creationId xmlns="" xmlns:a16="http://schemas.microsoft.com/office/drawing/2014/main" id="{550F95E5-EDFE-45C8-B06C-9CDD83192DFA}"/>
              </a:ext>
            </a:extLst>
          </p:cNvPr>
          <p:cNvCxnSpPr>
            <a:cxnSpLocks/>
          </p:cNvCxnSpPr>
          <p:nvPr/>
        </p:nvCxnSpPr>
        <p:spPr>
          <a:xfrm>
            <a:off x="548717" y="6586282"/>
            <a:ext cx="119672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 9">
            <a:extLst>
              <a:ext uri="{FF2B5EF4-FFF2-40B4-BE49-F238E27FC236}">
                <a16:creationId xmlns="" xmlns:a16="http://schemas.microsoft.com/office/drawing/2014/main" id="{6B50C1E7-9122-46AF-B897-AE9E40C94205}"/>
              </a:ext>
            </a:extLst>
          </p:cNvPr>
          <p:cNvSpPr/>
          <p:nvPr/>
        </p:nvSpPr>
        <p:spPr>
          <a:xfrm>
            <a:off x="546782" y="6319414"/>
            <a:ext cx="10266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MOTIVATION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4E6F30AA-369A-4A7B-ACB9-54DD1C39E806}"/>
              </a:ext>
            </a:extLst>
          </p:cNvPr>
          <p:cNvSpPr/>
          <p:nvPr/>
        </p:nvSpPr>
        <p:spPr>
          <a:xfrm>
            <a:off x="279699" y="6447784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TextBox 11">
            <a:extLst>
              <a:ext uri="{FF2B5EF4-FFF2-40B4-BE49-F238E27FC236}">
                <a16:creationId xmlns="" xmlns:a16="http://schemas.microsoft.com/office/drawing/2014/main" id="{4F822F5F-1E49-4A77-A32F-D0852DBCAD8E}"/>
              </a:ext>
            </a:extLst>
          </p:cNvPr>
          <p:cNvSpPr txBox="1"/>
          <p:nvPr/>
        </p:nvSpPr>
        <p:spPr>
          <a:xfrm>
            <a:off x="290534" y="6447783"/>
            <a:ext cx="172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pt-P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72BD1716-8FE3-4F9B-B2E5-4FFD5F34BFAB}"/>
              </a:ext>
            </a:extLst>
          </p:cNvPr>
          <p:cNvSpPr/>
          <p:nvPr/>
        </p:nvSpPr>
        <p:spPr>
          <a:xfrm>
            <a:off x="1745443" y="6435141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0" name="Straight Connector 14">
            <a:extLst>
              <a:ext uri="{FF2B5EF4-FFF2-40B4-BE49-F238E27FC236}">
                <a16:creationId xmlns="" xmlns:a16="http://schemas.microsoft.com/office/drawing/2014/main" id="{8417325C-5A8F-4D58-B535-D896867A1FEB}"/>
              </a:ext>
            </a:extLst>
          </p:cNvPr>
          <p:cNvCxnSpPr/>
          <p:nvPr/>
        </p:nvCxnSpPr>
        <p:spPr>
          <a:xfrm>
            <a:off x="2012526" y="6586277"/>
            <a:ext cx="15015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4CA7CAF7-BBDB-48B6-8FA3-9BC48A08F13C}"/>
              </a:ext>
            </a:extLst>
          </p:cNvPr>
          <p:cNvSpPr/>
          <p:nvPr/>
        </p:nvSpPr>
        <p:spPr>
          <a:xfrm>
            <a:off x="3515531" y="6431294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2" name="Straight Connector 16">
            <a:extLst>
              <a:ext uri="{FF2B5EF4-FFF2-40B4-BE49-F238E27FC236}">
                <a16:creationId xmlns="" xmlns:a16="http://schemas.microsoft.com/office/drawing/2014/main" id="{BB480EC4-3E67-4230-B26D-E292A97BBD35}"/>
              </a:ext>
            </a:extLst>
          </p:cNvPr>
          <p:cNvCxnSpPr>
            <a:cxnSpLocks/>
          </p:cNvCxnSpPr>
          <p:nvPr/>
        </p:nvCxnSpPr>
        <p:spPr>
          <a:xfrm flipV="1">
            <a:off x="3765386" y="6580755"/>
            <a:ext cx="1332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E034B53C-09A5-4B46-8839-67FF67939C07}"/>
              </a:ext>
            </a:extLst>
          </p:cNvPr>
          <p:cNvSpPr/>
          <p:nvPr/>
        </p:nvSpPr>
        <p:spPr>
          <a:xfrm>
            <a:off x="5090192" y="6431293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4" name="Straight Connector 18">
            <a:extLst>
              <a:ext uri="{FF2B5EF4-FFF2-40B4-BE49-F238E27FC236}">
                <a16:creationId xmlns="" xmlns:a16="http://schemas.microsoft.com/office/drawing/2014/main" id="{DA73754D-8A7D-48DA-B3AA-28C74DD30B12}"/>
              </a:ext>
            </a:extLst>
          </p:cNvPr>
          <p:cNvCxnSpPr>
            <a:cxnSpLocks/>
          </p:cNvCxnSpPr>
          <p:nvPr/>
        </p:nvCxnSpPr>
        <p:spPr>
          <a:xfrm>
            <a:off x="5359210" y="6583352"/>
            <a:ext cx="75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6C5AB1F0-061F-4EC4-BB9C-59C7373B10AC}"/>
              </a:ext>
            </a:extLst>
          </p:cNvPr>
          <p:cNvSpPr/>
          <p:nvPr/>
        </p:nvSpPr>
        <p:spPr>
          <a:xfrm>
            <a:off x="6096950" y="6424506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6" name="Straight Connector 20">
            <a:extLst>
              <a:ext uri="{FF2B5EF4-FFF2-40B4-BE49-F238E27FC236}">
                <a16:creationId xmlns="" xmlns:a16="http://schemas.microsoft.com/office/drawing/2014/main" id="{4B24E905-8CCF-4870-8B01-7FB0A5D4750A}"/>
              </a:ext>
            </a:extLst>
          </p:cNvPr>
          <p:cNvCxnSpPr>
            <a:cxnSpLocks/>
          </p:cNvCxnSpPr>
          <p:nvPr/>
        </p:nvCxnSpPr>
        <p:spPr>
          <a:xfrm flipV="1">
            <a:off x="6365968" y="6580755"/>
            <a:ext cx="180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368399D5-7ED9-4902-AC2C-8DDE6FB4A2E7}"/>
              </a:ext>
            </a:extLst>
          </p:cNvPr>
          <p:cNvSpPr/>
          <p:nvPr/>
        </p:nvSpPr>
        <p:spPr>
          <a:xfrm>
            <a:off x="8150804" y="6447783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8" name="Straight Connector 22">
            <a:extLst>
              <a:ext uri="{FF2B5EF4-FFF2-40B4-BE49-F238E27FC236}">
                <a16:creationId xmlns="" xmlns:a16="http://schemas.microsoft.com/office/drawing/2014/main" id="{26D552F5-6516-4969-A402-8E5C92610B0C}"/>
              </a:ext>
            </a:extLst>
          </p:cNvPr>
          <p:cNvCxnSpPr>
            <a:cxnSpLocks/>
          </p:cNvCxnSpPr>
          <p:nvPr/>
        </p:nvCxnSpPr>
        <p:spPr>
          <a:xfrm>
            <a:off x="8419822" y="6580755"/>
            <a:ext cx="68080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Rectangle 23">
            <a:extLst>
              <a:ext uri="{FF2B5EF4-FFF2-40B4-BE49-F238E27FC236}">
                <a16:creationId xmlns="" xmlns:a16="http://schemas.microsoft.com/office/drawing/2014/main" id="{5976349E-1770-4E10-A795-1BA3D51FE790}"/>
              </a:ext>
            </a:extLst>
          </p:cNvPr>
          <p:cNvSpPr/>
          <p:nvPr/>
        </p:nvSpPr>
        <p:spPr>
          <a:xfrm>
            <a:off x="2184074" y="6343727"/>
            <a:ext cx="1722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STUDY GOALS</a:t>
            </a:r>
          </a:p>
        </p:txBody>
      </p:sp>
      <p:sp>
        <p:nvSpPr>
          <p:cNvPr id="70" name="Rectangle 24">
            <a:extLst>
              <a:ext uri="{FF2B5EF4-FFF2-40B4-BE49-F238E27FC236}">
                <a16:creationId xmlns="" xmlns:a16="http://schemas.microsoft.com/office/drawing/2014/main" id="{BBBA481C-4DD0-40D2-B147-85090614C452}"/>
              </a:ext>
            </a:extLst>
          </p:cNvPr>
          <p:cNvSpPr/>
          <p:nvPr/>
        </p:nvSpPr>
        <p:spPr>
          <a:xfrm>
            <a:off x="3787496" y="6343727"/>
            <a:ext cx="12562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EXPERIMENTAL…</a:t>
            </a:r>
          </a:p>
        </p:txBody>
      </p:sp>
      <p:sp>
        <p:nvSpPr>
          <p:cNvPr id="71" name="Rectangle 25">
            <a:extLst>
              <a:ext uri="{FF2B5EF4-FFF2-40B4-BE49-F238E27FC236}">
                <a16:creationId xmlns="" xmlns:a16="http://schemas.microsoft.com/office/drawing/2014/main" id="{B43B4442-DD6E-4B03-AC85-1E8AF6D38C30}"/>
              </a:ext>
            </a:extLst>
          </p:cNvPr>
          <p:cNvSpPr/>
          <p:nvPr/>
        </p:nvSpPr>
        <p:spPr>
          <a:xfrm>
            <a:off x="5384085" y="6343727"/>
            <a:ext cx="8162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3D NUM..</a:t>
            </a:r>
            <a:endParaRPr lang="pt-PT" sz="1200" b="1" dirty="0"/>
          </a:p>
        </p:txBody>
      </p:sp>
      <p:sp>
        <p:nvSpPr>
          <p:cNvPr id="72" name="Rectangle 26">
            <a:extLst>
              <a:ext uri="{FF2B5EF4-FFF2-40B4-BE49-F238E27FC236}">
                <a16:creationId xmlns="" xmlns:a16="http://schemas.microsoft.com/office/drawing/2014/main" id="{C2F742A3-648E-4C71-AE21-5DEDA6D60E8B}"/>
              </a:ext>
            </a:extLst>
          </p:cNvPr>
          <p:cNvSpPr/>
          <p:nvPr/>
        </p:nvSpPr>
        <p:spPr>
          <a:xfrm>
            <a:off x="6422966" y="6329742"/>
            <a:ext cx="17582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GPUSPH FORMULATIONS</a:t>
            </a:r>
          </a:p>
        </p:txBody>
      </p:sp>
      <p:sp>
        <p:nvSpPr>
          <p:cNvPr id="73" name="Rectangle 27">
            <a:extLst>
              <a:ext uri="{FF2B5EF4-FFF2-40B4-BE49-F238E27FC236}">
                <a16:creationId xmlns="" xmlns:a16="http://schemas.microsoft.com/office/drawing/2014/main" id="{79E24B16-9811-42EE-8A79-2E6226EE05C1}"/>
              </a:ext>
            </a:extLst>
          </p:cNvPr>
          <p:cNvSpPr/>
          <p:nvPr/>
        </p:nvSpPr>
        <p:spPr>
          <a:xfrm>
            <a:off x="8387098" y="6329743"/>
            <a:ext cx="7097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RESULTS</a:t>
            </a:r>
          </a:p>
        </p:txBody>
      </p:sp>
      <p:sp>
        <p:nvSpPr>
          <p:cNvPr id="74" name="TextBox 31">
            <a:extLst>
              <a:ext uri="{FF2B5EF4-FFF2-40B4-BE49-F238E27FC236}">
                <a16:creationId xmlns="" xmlns:a16="http://schemas.microsoft.com/office/drawing/2014/main" id="{15790572-6F12-440A-A5C4-021EC509B9C1}"/>
              </a:ext>
            </a:extLst>
          </p:cNvPr>
          <p:cNvSpPr txBox="1"/>
          <p:nvPr/>
        </p:nvSpPr>
        <p:spPr>
          <a:xfrm flipH="1">
            <a:off x="1753832" y="6431294"/>
            <a:ext cx="29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5" name="TextBox 33">
            <a:extLst>
              <a:ext uri="{FF2B5EF4-FFF2-40B4-BE49-F238E27FC236}">
                <a16:creationId xmlns="" xmlns:a16="http://schemas.microsoft.com/office/drawing/2014/main" id="{12CC1574-FBD4-444B-B06E-FBA103C21428}"/>
              </a:ext>
            </a:extLst>
          </p:cNvPr>
          <p:cNvSpPr txBox="1"/>
          <p:nvPr/>
        </p:nvSpPr>
        <p:spPr>
          <a:xfrm>
            <a:off x="3528907" y="6424509"/>
            <a:ext cx="421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6" name="TextBox 34">
            <a:extLst>
              <a:ext uri="{FF2B5EF4-FFF2-40B4-BE49-F238E27FC236}">
                <a16:creationId xmlns="" xmlns:a16="http://schemas.microsoft.com/office/drawing/2014/main" id="{DF402F65-4664-42DC-8A7C-F6680992B580}"/>
              </a:ext>
            </a:extLst>
          </p:cNvPr>
          <p:cNvSpPr txBox="1"/>
          <p:nvPr/>
        </p:nvSpPr>
        <p:spPr>
          <a:xfrm>
            <a:off x="5097386" y="6417548"/>
            <a:ext cx="33964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7" name="TextBox 35">
            <a:extLst>
              <a:ext uri="{FF2B5EF4-FFF2-40B4-BE49-F238E27FC236}">
                <a16:creationId xmlns="" xmlns:a16="http://schemas.microsoft.com/office/drawing/2014/main" id="{CFB8A9AC-AADB-43F4-A758-5CDB0B824919}"/>
              </a:ext>
            </a:extLst>
          </p:cNvPr>
          <p:cNvSpPr txBox="1"/>
          <p:nvPr/>
        </p:nvSpPr>
        <p:spPr>
          <a:xfrm>
            <a:off x="6106820" y="6424506"/>
            <a:ext cx="542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8" name="TextBox 36">
            <a:extLst>
              <a:ext uri="{FF2B5EF4-FFF2-40B4-BE49-F238E27FC236}">
                <a16:creationId xmlns="" xmlns:a16="http://schemas.microsoft.com/office/drawing/2014/main" id="{A5E180F9-3401-47D8-BC70-B910FAF88451}"/>
              </a:ext>
            </a:extLst>
          </p:cNvPr>
          <p:cNvSpPr txBox="1"/>
          <p:nvPr/>
        </p:nvSpPr>
        <p:spPr>
          <a:xfrm>
            <a:off x="8158392" y="6431293"/>
            <a:ext cx="880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EA46F587-FDC1-4D6B-8D76-9B6DBB65C212}"/>
              </a:ext>
            </a:extLst>
          </p:cNvPr>
          <p:cNvSpPr/>
          <p:nvPr/>
        </p:nvSpPr>
        <p:spPr>
          <a:xfrm>
            <a:off x="9094603" y="6447783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0" name="Rectangle 27">
            <a:extLst>
              <a:ext uri="{FF2B5EF4-FFF2-40B4-BE49-F238E27FC236}">
                <a16:creationId xmlns="" xmlns:a16="http://schemas.microsoft.com/office/drawing/2014/main" id="{9D8937B5-200D-4369-A6A6-417659BA5D92}"/>
              </a:ext>
            </a:extLst>
          </p:cNvPr>
          <p:cNvSpPr/>
          <p:nvPr/>
        </p:nvSpPr>
        <p:spPr>
          <a:xfrm>
            <a:off x="9355118" y="6329742"/>
            <a:ext cx="10199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81" name="TextBox 36">
            <a:extLst>
              <a:ext uri="{FF2B5EF4-FFF2-40B4-BE49-F238E27FC236}">
                <a16:creationId xmlns="" xmlns:a16="http://schemas.microsoft.com/office/drawing/2014/main" id="{9689E1CE-B69E-4715-8FF3-7BDE525AAC88}"/>
              </a:ext>
            </a:extLst>
          </p:cNvPr>
          <p:cNvSpPr txBox="1"/>
          <p:nvPr/>
        </p:nvSpPr>
        <p:spPr>
          <a:xfrm>
            <a:off x="9100861" y="6424505"/>
            <a:ext cx="880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2" name="Conexão reta unidirecional 81">
            <a:extLst>
              <a:ext uri="{FF2B5EF4-FFF2-40B4-BE49-F238E27FC236}">
                <a16:creationId xmlns="" xmlns:a16="http://schemas.microsoft.com/office/drawing/2014/main" id="{C3362E4B-1EBA-4A74-A145-D2D160FA3EAC}"/>
              </a:ext>
            </a:extLst>
          </p:cNvPr>
          <p:cNvCxnSpPr>
            <a:cxnSpLocks/>
          </p:cNvCxnSpPr>
          <p:nvPr/>
        </p:nvCxnSpPr>
        <p:spPr>
          <a:xfrm>
            <a:off x="9355118" y="6580755"/>
            <a:ext cx="108305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tângulo 41">
            <a:extLst>
              <a:ext uri="{FF2B5EF4-FFF2-40B4-BE49-F238E27FC236}">
                <a16:creationId xmlns="" xmlns:a16="http://schemas.microsoft.com/office/drawing/2014/main" id="{B3437AB6-D647-44C0-83D7-59B3E6015C93}"/>
              </a:ext>
            </a:extLst>
          </p:cNvPr>
          <p:cNvSpPr/>
          <p:nvPr/>
        </p:nvSpPr>
        <p:spPr>
          <a:xfrm>
            <a:off x="0" y="0"/>
            <a:ext cx="12192000" cy="11540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3" name="Title 1">
            <a:extLst>
              <a:ext uri="{FF2B5EF4-FFF2-40B4-BE49-F238E27FC236}">
                <a16:creationId xmlns="" xmlns:a16="http://schemas.microsoft.com/office/drawing/2014/main" id="{4384B8DA-AF6A-40B8-809D-FE02A42FC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187" y="257727"/>
            <a:ext cx="6710766" cy="76658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</a:rPr>
              <a:t>3D NUMERICAL MODEL</a:t>
            </a:r>
          </a:p>
        </p:txBody>
      </p:sp>
      <p:sp>
        <p:nvSpPr>
          <p:cNvPr id="45" name="Espace réservé du contenu 2">
            <a:extLst>
              <a:ext uri="{FF2B5EF4-FFF2-40B4-BE49-F238E27FC236}">
                <a16:creationId xmlns="" xmlns:a16="http://schemas.microsoft.com/office/drawing/2014/main" id="{9ED82E01-4B44-4CA2-8148-BFCCB2B8C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960" y="1805759"/>
            <a:ext cx="10666767" cy="32660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990000"/>
                </a:solidFill>
                <a:latin typeface="Arial Narrow" panose="020B0606020202030204" pitchFamily="34" charset="0"/>
              </a:rPr>
              <a:t>    New features:</a:t>
            </a:r>
          </a:p>
          <a:p>
            <a:r>
              <a:rPr lang="en-GB" sz="1800" b="1" dirty="0">
                <a:solidFill>
                  <a:srgbClr val="333333"/>
                </a:solidFill>
                <a:latin typeface="Arial Narrow" panose="020B0606020202030204" pitchFamily="34" charset="0"/>
              </a:rPr>
              <a:t>possibility to create </a:t>
            </a:r>
            <a:r>
              <a:rPr lang="en-GB" sz="18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simulation </a:t>
            </a:r>
            <a:r>
              <a:rPr lang="en-GB" sz="1800" b="1" dirty="0">
                <a:solidFill>
                  <a:srgbClr val="333333"/>
                </a:solidFill>
                <a:latin typeface="Arial Narrow" panose="020B0606020202030204" pitchFamily="34" charset="0"/>
              </a:rPr>
              <a:t>scenarios using the SALOME </a:t>
            </a:r>
            <a:r>
              <a:rPr lang="en-GB" sz="18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open-source platform</a:t>
            </a:r>
            <a:r>
              <a:rPr lang="en-GB" sz="1800" b="1" dirty="0">
                <a:solidFill>
                  <a:srgbClr val="333333"/>
                </a:solidFill>
                <a:latin typeface="Arial Narrow" panose="020B0606020202030204" pitchFamily="34" charset="0"/>
              </a:rPr>
              <a:t>;</a:t>
            </a:r>
          </a:p>
          <a:p>
            <a:r>
              <a:rPr lang="en-GB" sz="1800" b="1" dirty="0">
                <a:solidFill>
                  <a:srgbClr val="333333"/>
                </a:solidFill>
                <a:latin typeface="Arial Narrow" panose="020B0606020202030204" pitchFamily="34" charset="0"/>
              </a:rPr>
              <a:t>Hu &amp; Adams formulation for </a:t>
            </a:r>
            <a:r>
              <a:rPr lang="en-GB" sz="18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multi-fluid;</a:t>
            </a:r>
            <a:endParaRPr lang="en-GB" sz="1800" b="1" dirty="0">
              <a:solidFill>
                <a:srgbClr val="333333"/>
              </a:solidFill>
              <a:latin typeface="Arial Narrow" panose="020B0606020202030204" pitchFamily="34" charset="0"/>
            </a:endParaRPr>
          </a:p>
          <a:p>
            <a:r>
              <a:rPr lang="en-GB" sz="1800" b="1" dirty="0">
                <a:solidFill>
                  <a:srgbClr val="333333"/>
                </a:solidFill>
                <a:latin typeface="Arial Narrow" panose="020B0606020202030204" pitchFamily="34" charset="0"/>
              </a:rPr>
              <a:t>additional models for the viscous contribution to </a:t>
            </a:r>
            <a:r>
              <a:rPr lang="en-GB" sz="1800" b="1" dirty="0" err="1" smtClean="0">
                <a:solidFill>
                  <a:srgbClr val="333333"/>
                </a:solidFill>
                <a:latin typeface="Arial Narrow" panose="020B0606020202030204" pitchFamily="34" charset="0"/>
              </a:rPr>
              <a:t>Navier</a:t>
            </a:r>
            <a:r>
              <a:rPr lang="en-GB" sz="18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–Stokes (</a:t>
            </a:r>
            <a:r>
              <a:rPr lang="en-GB" sz="1800" b="1" dirty="0">
                <a:solidFill>
                  <a:srgbClr val="333333"/>
                </a:solidFill>
                <a:latin typeface="Arial Narrow" panose="020B0606020202030204" pitchFamily="34" charset="0"/>
              </a:rPr>
              <a:t>Monaghan, </a:t>
            </a:r>
            <a:r>
              <a:rPr lang="en-GB" sz="1800" b="1" dirty="0" err="1">
                <a:solidFill>
                  <a:srgbClr val="333333"/>
                </a:solidFill>
                <a:latin typeface="Arial Narrow" panose="020B0606020202030204" pitchFamily="34" charset="0"/>
              </a:rPr>
              <a:t>Español</a:t>
            </a:r>
            <a:r>
              <a:rPr lang="en-GB" sz="1800" b="1" dirty="0">
                <a:solidFill>
                  <a:srgbClr val="333333"/>
                </a:solidFill>
                <a:latin typeface="Arial Narrow" panose="020B0606020202030204" pitchFamily="34" charset="0"/>
              </a:rPr>
              <a:t> &amp; </a:t>
            </a:r>
            <a:r>
              <a:rPr lang="en-GB" sz="1800" b="1" dirty="0" err="1">
                <a:solidFill>
                  <a:srgbClr val="333333"/>
                </a:solidFill>
                <a:latin typeface="Arial Narrow" panose="020B0606020202030204" pitchFamily="34" charset="0"/>
              </a:rPr>
              <a:t>Revenga</a:t>
            </a:r>
            <a:r>
              <a:rPr lang="en-GB" sz="1800" b="1" dirty="0">
                <a:solidFill>
                  <a:srgbClr val="333333"/>
                </a:solidFill>
                <a:latin typeface="Arial Narrow" panose="020B0606020202030204" pitchFamily="34" charset="0"/>
              </a:rPr>
              <a:t>);</a:t>
            </a:r>
          </a:p>
          <a:p>
            <a:r>
              <a:rPr lang="en-GB" sz="1800" b="1" dirty="0">
                <a:solidFill>
                  <a:srgbClr val="333333"/>
                </a:solidFill>
                <a:latin typeface="Arial Narrow" panose="020B0606020202030204" pitchFamily="34" charset="0"/>
              </a:rPr>
              <a:t>more sophisticated </a:t>
            </a:r>
            <a:r>
              <a:rPr lang="en-GB" sz="18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viscous </a:t>
            </a:r>
            <a:r>
              <a:rPr lang="en-GB" sz="1800" b="1" dirty="0">
                <a:solidFill>
                  <a:srgbClr val="333333"/>
                </a:solidFill>
                <a:latin typeface="Arial Narrow" panose="020B0606020202030204" pitchFamily="34" charset="0"/>
              </a:rPr>
              <a:t>model options, including </a:t>
            </a:r>
            <a:r>
              <a:rPr lang="en-GB" sz="18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turbulence, </a:t>
            </a:r>
            <a:r>
              <a:rPr lang="en-GB" sz="1800" b="1" dirty="0">
                <a:solidFill>
                  <a:srgbClr val="333333"/>
                </a:solidFill>
                <a:latin typeface="Arial Narrow" panose="020B0606020202030204" pitchFamily="34" charset="0"/>
              </a:rPr>
              <a:t>averaging operator and fluid rheology;</a:t>
            </a:r>
          </a:p>
          <a:p>
            <a:r>
              <a:rPr lang="en-GB" sz="18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non-Newtonian rheology models </a:t>
            </a:r>
            <a:r>
              <a:rPr lang="en-GB" sz="1800" b="1" dirty="0">
                <a:solidFill>
                  <a:srgbClr val="333333"/>
                </a:solidFill>
                <a:latin typeface="Arial Narrow" panose="020B0606020202030204" pitchFamily="34" charset="0"/>
              </a:rPr>
              <a:t>including </a:t>
            </a:r>
            <a:r>
              <a:rPr lang="en-GB" sz="18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Bingham, </a:t>
            </a:r>
            <a:r>
              <a:rPr lang="en-GB" sz="1800" b="1" dirty="0">
                <a:solidFill>
                  <a:srgbClr val="333333"/>
                </a:solidFill>
                <a:latin typeface="Arial Narrow" panose="020B0606020202030204" pitchFamily="34" charset="0"/>
              </a:rPr>
              <a:t>granular </a:t>
            </a:r>
            <a:r>
              <a:rPr lang="en-GB" sz="18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material</a:t>
            </a:r>
            <a:r>
              <a:rPr lang="en-GB" sz="18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, Herschel–</a:t>
            </a:r>
            <a:r>
              <a:rPr lang="en-GB" sz="1800" b="1" dirty="0" err="1" smtClean="0">
                <a:solidFill>
                  <a:srgbClr val="333333"/>
                </a:solidFill>
                <a:latin typeface="Arial Narrow" panose="020B0606020202030204" pitchFamily="34" charset="0"/>
              </a:rPr>
              <a:t>Bulkley</a:t>
            </a:r>
            <a:r>
              <a:rPr lang="en-GB" sz="18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en-GB" sz="1800" b="1" dirty="0">
                <a:solidFill>
                  <a:srgbClr val="333333"/>
                </a:solidFill>
                <a:latin typeface="Arial Narrow" panose="020B0606020202030204" pitchFamily="34" charset="0"/>
              </a:rPr>
              <a:t>and </a:t>
            </a:r>
            <a:r>
              <a:rPr lang="en-GB" sz="1800" b="1" dirty="0" err="1">
                <a:solidFill>
                  <a:srgbClr val="333333"/>
                </a:solidFill>
                <a:latin typeface="Arial Narrow" panose="020B0606020202030204" pitchFamily="34" charset="0"/>
              </a:rPr>
              <a:t>DeKee</a:t>
            </a:r>
            <a:r>
              <a:rPr lang="en-GB" sz="1800" b="1" dirty="0">
                <a:solidFill>
                  <a:srgbClr val="333333"/>
                </a:solidFill>
                <a:latin typeface="Arial Narrow" panose="020B0606020202030204" pitchFamily="34" charset="0"/>
              </a:rPr>
              <a:t> &amp; </a:t>
            </a:r>
            <a:r>
              <a:rPr lang="en-GB" sz="1800" b="1" dirty="0" err="1" smtClean="0">
                <a:solidFill>
                  <a:srgbClr val="333333"/>
                </a:solidFill>
                <a:latin typeface="Arial Narrow" panose="020B0606020202030204" pitchFamily="34" charset="0"/>
              </a:rPr>
              <a:t>Turcotte</a:t>
            </a:r>
            <a:r>
              <a:rPr lang="en-GB" sz="18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;</a:t>
            </a:r>
            <a:endParaRPr lang="en-GB" sz="1800" b="1" dirty="0">
              <a:solidFill>
                <a:srgbClr val="333333"/>
              </a:solidFill>
              <a:latin typeface="Arial Narrow" panose="020B0606020202030204" pitchFamily="34" charset="0"/>
            </a:endParaRPr>
          </a:p>
          <a:p>
            <a:r>
              <a:rPr lang="en-GB" sz="1800" b="1" dirty="0">
                <a:solidFill>
                  <a:srgbClr val="333333"/>
                </a:solidFill>
                <a:latin typeface="Arial Narrow" panose="020B0606020202030204" pitchFamily="34" charset="0"/>
              </a:rPr>
              <a:t>m</a:t>
            </a:r>
            <a:r>
              <a:rPr lang="en-GB" sz="18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an-machine interface;</a:t>
            </a:r>
            <a:endParaRPr lang="en-GB" sz="1800" b="1" dirty="0">
              <a:solidFill>
                <a:srgbClr val="333333"/>
              </a:solidFill>
              <a:latin typeface="Arial Narrow" panose="020B0606020202030204" pitchFamily="34" charset="0"/>
            </a:endParaRPr>
          </a:p>
          <a:p>
            <a:r>
              <a:rPr lang="en-GB" sz="1800" b="1" dirty="0">
                <a:solidFill>
                  <a:srgbClr val="333333"/>
                </a:solidFill>
                <a:latin typeface="Arial Narrow" panose="020B0606020202030204" pitchFamily="34" charset="0"/>
              </a:rPr>
              <a:t>experimental support for </a:t>
            </a:r>
            <a:r>
              <a:rPr lang="en-GB" sz="18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initial </a:t>
            </a:r>
            <a:r>
              <a:rPr lang="en-GB" sz="1800" b="1" dirty="0">
                <a:solidFill>
                  <a:srgbClr val="333333"/>
                </a:solidFill>
                <a:latin typeface="Arial Narrow" panose="020B0606020202030204" pitchFamily="34" charset="0"/>
              </a:rPr>
              <a:t>repacking </a:t>
            </a:r>
            <a:r>
              <a:rPr lang="en-GB" sz="18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phase.</a:t>
            </a:r>
            <a:endParaRPr lang="en-GB" sz="1800" b="1" dirty="0">
              <a:solidFill>
                <a:srgbClr val="333333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GB" sz="1800" b="1" dirty="0">
              <a:solidFill>
                <a:srgbClr val="333333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1C19C2E8-8C58-4A90-A933-BD7F0FE9C288}"/>
              </a:ext>
            </a:extLst>
          </p:cNvPr>
          <p:cNvSpPr txBox="1"/>
          <p:nvPr/>
        </p:nvSpPr>
        <p:spPr>
          <a:xfrm>
            <a:off x="815800" y="5187769"/>
            <a:ext cx="1018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GPUSPH Discourse group is now </a:t>
            </a:r>
            <a:r>
              <a:rPr lang="pt-PT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</a:p>
          <a:p>
            <a:pPr algn="ctr"/>
            <a:r>
              <a:rPr lang="pt-PT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pt-PT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www.gpusph.org</a:t>
            </a:r>
            <a:r>
              <a:rPr lang="pt-PT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pt-PT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www.gpusph.discourse.group</a:t>
            </a:r>
            <a:r>
              <a:rPr lang="pt-PT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5D26DB06-C4BE-4161-9A97-DD134028B8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0" y="1160792"/>
            <a:ext cx="5001083" cy="5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6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7">
            <a:extLst>
              <a:ext uri="{FF2B5EF4-FFF2-40B4-BE49-F238E27FC236}">
                <a16:creationId xmlns="" xmlns:a16="http://schemas.microsoft.com/office/drawing/2014/main" id="{8F4FE91F-E866-4F0A-994E-FAC757ED1117}"/>
              </a:ext>
            </a:extLst>
          </p:cNvPr>
          <p:cNvCxnSpPr>
            <a:cxnSpLocks/>
          </p:cNvCxnSpPr>
          <p:nvPr/>
        </p:nvCxnSpPr>
        <p:spPr>
          <a:xfrm>
            <a:off x="548717" y="6586282"/>
            <a:ext cx="119672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Rectangle 9">
            <a:extLst>
              <a:ext uri="{FF2B5EF4-FFF2-40B4-BE49-F238E27FC236}">
                <a16:creationId xmlns="" xmlns:a16="http://schemas.microsoft.com/office/drawing/2014/main" id="{0C36543C-B5C4-4028-B02C-9379009B26D9}"/>
              </a:ext>
            </a:extLst>
          </p:cNvPr>
          <p:cNvSpPr/>
          <p:nvPr/>
        </p:nvSpPr>
        <p:spPr>
          <a:xfrm>
            <a:off x="546782" y="6319414"/>
            <a:ext cx="10266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MOTIVATION</a:t>
            </a:r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AF74AB18-39A0-4966-9176-4EDCD533F790}"/>
              </a:ext>
            </a:extLst>
          </p:cNvPr>
          <p:cNvSpPr/>
          <p:nvPr/>
        </p:nvSpPr>
        <p:spPr>
          <a:xfrm>
            <a:off x="279699" y="6447784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TextBox 11">
            <a:extLst>
              <a:ext uri="{FF2B5EF4-FFF2-40B4-BE49-F238E27FC236}">
                <a16:creationId xmlns="" xmlns:a16="http://schemas.microsoft.com/office/drawing/2014/main" id="{CC49263B-4559-4B5D-9033-5C4153A338AB}"/>
              </a:ext>
            </a:extLst>
          </p:cNvPr>
          <p:cNvSpPr txBox="1"/>
          <p:nvPr/>
        </p:nvSpPr>
        <p:spPr>
          <a:xfrm>
            <a:off x="290534" y="6447783"/>
            <a:ext cx="172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pt-P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6E462C6E-9A04-46FE-B34A-B5EE8399FC79}"/>
              </a:ext>
            </a:extLst>
          </p:cNvPr>
          <p:cNvSpPr/>
          <p:nvPr/>
        </p:nvSpPr>
        <p:spPr>
          <a:xfrm>
            <a:off x="1745443" y="6435141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1" name="Straight Connector 14">
            <a:extLst>
              <a:ext uri="{FF2B5EF4-FFF2-40B4-BE49-F238E27FC236}">
                <a16:creationId xmlns="" xmlns:a16="http://schemas.microsoft.com/office/drawing/2014/main" id="{77E86ABD-F493-48EF-AF21-E7D2B6FA4B35}"/>
              </a:ext>
            </a:extLst>
          </p:cNvPr>
          <p:cNvCxnSpPr/>
          <p:nvPr/>
        </p:nvCxnSpPr>
        <p:spPr>
          <a:xfrm>
            <a:off x="2012526" y="6586277"/>
            <a:ext cx="15015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5D2A7843-3DB9-4B4F-A86E-1D02541267ED}"/>
              </a:ext>
            </a:extLst>
          </p:cNvPr>
          <p:cNvSpPr/>
          <p:nvPr/>
        </p:nvSpPr>
        <p:spPr>
          <a:xfrm>
            <a:off x="3515531" y="6431294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3" name="Straight Connector 16">
            <a:extLst>
              <a:ext uri="{FF2B5EF4-FFF2-40B4-BE49-F238E27FC236}">
                <a16:creationId xmlns="" xmlns:a16="http://schemas.microsoft.com/office/drawing/2014/main" id="{750F6DA0-63DE-4631-A184-0B92B781ED08}"/>
              </a:ext>
            </a:extLst>
          </p:cNvPr>
          <p:cNvCxnSpPr>
            <a:cxnSpLocks/>
          </p:cNvCxnSpPr>
          <p:nvPr/>
        </p:nvCxnSpPr>
        <p:spPr>
          <a:xfrm flipV="1">
            <a:off x="3765386" y="6580755"/>
            <a:ext cx="1332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58C01E6F-4447-4A74-B922-B4812BF38E9E}"/>
              </a:ext>
            </a:extLst>
          </p:cNvPr>
          <p:cNvSpPr/>
          <p:nvPr/>
        </p:nvSpPr>
        <p:spPr>
          <a:xfrm>
            <a:off x="5090192" y="6431293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5" name="Straight Connector 18">
            <a:extLst>
              <a:ext uri="{FF2B5EF4-FFF2-40B4-BE49-F238E27FC236}">
                <a16:creationId xmlns="" xmlns:a16="http://schemas.microsoft.com/office/drawing/2014/main" id="{63624887-DBFC-45D9-9A0F-44D7FE1A9864}"/>
              </a:ext>
            </a:extLst>
          </p:cNvPr>
          <p:cNvCxnSpPr>
            <a:cxnSpLocks/>
          </p:cNvCxnSpPr>
          <p:nvPr/>
        </p:nvCxnSpPr>
        <p:spPr>
          <a:xfrm>
            <a:off x="5359210" y="6583352"/>
            <a:ext cx="75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0DB8F90F-6658-487C-96B4-4DD6F693B83C}"/>
              </a:ext>
            </a:extLst>
          </p:cNvPr>
          <p:cNvSpPr/>
          <p:nvPr/>
        </p:nvSpPr>
        <p:spPr>
          <a:xfrm>
            <a:off x="6096950" y="6424506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7" name="Straight Connector 20">
            <a:extLst>
              <a:ext uri="{FF2B5EF4-FFF2-40B4-BE49-F238E27FC236}">
                <a16:creationId xmlns="" xmlns:a16="http://schemas.microsoft.com/office/drawing/2014/main" id="{5719A472-8FBB-498C-A5C3-679309B365C1}"/>
              </a:ext>
            </a:extLst>
          </p:cNvPr>
          <p:cNvCxnSpPr>
            <a:cxnSpLocks/>
          </p:cNvCxnSpPr>
          <p:nvPr/>
        </p:nvCxnSpPr>
        <p:spPr>
          <a:xfrm flipV="1">
            <a:off x="6365968" y="6580755"/>
            <a:ext cx="180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D5195365-485F-47E1-9602-64DD156597FE}"/>
              </a:ext>
            </a:extLst>
          </p:cNvPr>
          <p:cNvSpPr/>
          <p:nvPr/>
        </p:nvSpPr>
        <p:spPr>
          <a:xfrm>
            <a:off x="8150804" y="6447783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9" name="Straight Connector 22">
            <a:extLst>
              <a:ext uri="{FF2B5EF4-FFF2-40B4-BE49-F238E27FC236}">
                <a16:creationId xmlns="" xmlns:a16="http://schemas.microsoft.com/office/drawing/2014/main" id="{040D56CD-4483-431C-B35D-B0C44F42BBDA}"/>
              </a:ext>
            </a:extLst>
          </p:cNvPr>
          <p:cNvCxnSpPr>
            <a:cxnSpLocks/>
          </p:cNvCxnSpPr>
          <p:nvPr/>
        </p:nvCxnSpPr>
        <p:spPr>
          <a:xfrm>
            <a:off x="8419822" y="6580755"/>
            <a:ext cx="68080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Rectangle 23">
            <a:extLst>
              <a:ext uri="{FF2B5EF4-FFF2-40B4-BE49-F238E27FC236}">
                <a16:creationId xmlns="" xmlns:a16="http://schemas.microsoft.com/office/drawing/2014/main" id="{C0177EB8-7424-4659-B27B-3FCBC6710A1D}"/>
              </a:ext>
            </a:extLst>
          </p:cNvPr>
          <p:cNvSpPr/>
          <p:nvPr/>
        </p:nvSpPr>
        <p:spPr>
          <a:xfrm>
            <a:off x="2184074" y="6343727"/>
            <a:ext cx="1722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STUDY GOALS</a:t>
            </a:r>
          </a:p>
        </p:txBody>
      </p:sp>
      <p:sp>
        <p:nvSpPr>
          <p:cNvPr id="71" name="Rectangle 24">
            <a:extLst>
              <a:ext uri="{FF2B5EF4-FFF2-40B4-BE49-F238E27FC236}">
                <a16:creationId xmlns="" xmlns:a16="http://schemas.microsoft.com/office/drawing/2014/main" id="{5C98F4A2-2EC4-4804-8699-4B374AED6218}"/>
              </a:ext>
            </a:extLst>
          </p:cNvPr>
          <p:cNvSpPr/>
          <p:nvPr/>
        </p:nvSpPr>
        <p:spPr>
          <a:xfrm>
            <a:off x="3787496" y="6343727"/>
            <a:ext cx="12562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EXPERIMENTAL…</a:t>
            </a:r>
          </a:p>
        </p:txBody>
      </p:sp>
      <p:sp>
        <p:nvSpPr>
          <p:cNvPr id="72" name="Rectangle 25">
            <a:extLst>
              <a:ext uri="{FF2B5EF4-FFF2-40B4-BE49-F238E27FC236}">
                <a16:creationId xmlns="" xmlns:a16="http://schemas.microsoft.com/office/drawing/2014/main" id="{01DBB13C-D8D0-40A4-91B6-9E20B3768FF8}"/>
              </a:ext>
            </a:extLst>
          </p:cNvPr>
          <p:cNvSpPr/>
          <p:nvPr/>
        </p:nvSpPr>
        <p:spPr>
          <a:xfrm>
            <a:off x="5384085" y="6343727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3D NUM..</a:t>
            </a:r>
            <a:endParaRPr lang="pt-PT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3" name="Rectangle 26">
            <a:extLst>
              <a:ext uri="{FF2B5EF4-FFF2-40B4-BE49-F238E27FC236}">
                <a16:creationId xmlns="" xmlns:a16="http://schemas.microsoft.com/office/drawing/2014/main" id="{D610727A-F121-4AB9-A45C-190B3644EA48}"/>
              </a:ext>
            </a:extLst>
          </p:cNvPr>
          <p:cNvSpPr/>
          <p:nvPr/>
        </p:nvSpPr>
        <p:spPr>
          <a:xfrm>
            <a:off x="6422966" y="6329742"/>
            <a:ext cx="18805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b="1" dirty="0"/>
              <a:t>RESOLUTION SENSITIVITY..</a:t>
            </a:r>
          </a:p>
        </p:txBody>
      </p:sp>
      <p:sp>
        <p:nvSpPr>
          <p:cNvPr id="74" name="Rectangle 27">
            <a:extLst>
              <a:ext uri="{FF2B5EF4-FFF2-40B4-BE49-F238E27FC236}">
                <a16:creationId xmlns="" xmlns:a16="http://schemas.microsoft.com/office/drawing/2014/main" id="{3359F85D-48F1-418E-A607-D7FF08E7B532}"/>
              </a:ext>
            </a:extLst>
          </p:cNvPr>
          <p:cNvSpPr/>
          <p:nvPr/>
        </p:nvSpPr>
        <p:spPr>
          <a:xfrm>
            <a:off x="8387098" y="6329743"/>
            <a:ext cx="7097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RESULTS</a:t>
            </a:r>
          </a:p>
        </p:txBody>
      </p:sp>
      <p:sp>
        <p:nvSpPr>
          <p:cNvPr id="75" name="TextBox 31">
            <a:extLst>
              <a:ext uri="{FF2B5EF4-FFF2-40B4-BE49-F238E27FC236}">
                <a16:creationId xmlns="" xmlns:a16="http://schemas.microsoft.com/office/drawing/2014/main" id="{7DD0A6C3-B5BF-4167-86BE-65B32BF5C1AF}"/>
              </a:ext>
            </a:extLst>
          </p:cNvPr>
          <p:cNvSpPr txBox="1"/>
          <p:nvPr/>
        </p:nvSpPr>
        <p:spPr>
          <a:xfrm flipH="1">
            <a:off x="1753832" y="6431294"/>
            <a:ext cx="29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6" name="TextBox 33">
            <a:extLst>
              <a:ext uri="{FF2B5EF4-FFF2-40B4-BE49-F238E27FC236}">
                <a16:creationId xmlns="" xmlns:a16="http://schemas.microsoft.com/office/drawing/2014/main" id="{BC09982F-349B-44CA-AF51-FC2F71373068}"/>
              </a:ext>
            </a:extLst>
          </p:cNvPr>
          <p:cNvSpPr txBox="1"/>
          <p:nvPr/>
        </p:nvSpPr>
        <p:spPr>
          <a:xfrm>
            <a:off x="3528907" y="6424509"/>
            <a:ext cx="421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7" name="TextBox 34">
            <a:extLst>
              <a:ext uri="{FF2B5EF4-FFF2-40B4-BE49-F238E27FC236}">
                <a16:creationId xmlns="" xmlns:a16="http://schemas.microsoft.com/office/drawing/2014/main" id="{8C95444A-F94F-452A-B40B-8CA28602BA0E}"/>
              </a:ext>
            </a:extLst>
          </p:cNvPr>
          <p:cNvSpPr txBox="1"/>
          <p:nvPr/>
        </p:nvSpPr>
        <p:spPr>
          <a:xfrm>
            <a:off x="5097386" y="6417548"/>
            <a:ext cx="33964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8" name="TextBox 35">
            <a:extLst>
              <a:ext uri="{FF2B5EF4-FFF2-40B4-BE49-F238E27FC236}">
                <a16:creationId xmlns="" xmlns:a16="http://schemas.microsoft.com/office/drawing/2014/main" id="{6BFDB510-C760-4149-992E-F33FCCEC84A5}"/>
              </a:ext>
            </a:extLst>
          </p:cNvPr>
          <p:cNvSpPr txBox="1"/>
          <p:nvPr/>
        </p:nvSpPr>
        <p:spPr>
          <a:xfrm>
            <a:off x="6106820" y="6424506"/>
            <a:ext cx="542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9" name="TextBox 36">
            <a:extLst>
              <a:ext uri="{FF2B5EF4-FFF2-40B4-BE49-F238E27FC236}">
                <a16:creationId xmlns="" xmlns:a16="http://schemas.microsoft.com/office/drawing/2014/main" id="{0622E3F8-630B-4BF8-889A-BD458FD3FE6F}"/>
              </a:ext>
            </a:extLst>
          </p:cNvPr>
          <p:cNvSpPr txBox="1"/>
          <p:nvPr/>
        </p:nvSpPr>
        <p:spPr>
          <a:xfrm>
            <a:off x="8158392" y="6431293"/>
            <a:ext cx="880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="" xmlns:a16="http://schemas.microsoft.com/office/drawing/2014/main" id="{8EF2E926-AA86-46AA-A91F-7D59885B5454}"/>
              </a:ext>
            </a:extLst>
          </p:cNvPr>
          <p:cNvSpPr/>
          <p:nvPr/>
        </p:nvSpPr>
        <p:spPr>
          <a:xfrm>
            <a:off x="9094603" y="6447783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1" name="Rectangle 27">
            <a:extLst>
              <a:ext uri="{FF2B5EF4-FFF2-40B4-BE49-F238E27FC236}">
                <a16:creationId xmlns="" xmlns:a16="http://schemas.microsoft.com/office/drawing/2014/main" id="{272B44DE-78AA-4894-9BAE-CCD9F8DE508F}"/>
              </a:ext>
            </a:extLst>
          </p:cNvPr>
          <p:cNvSpPr/>
          <p:nvPr/>
        </p:nvSpPr>
        <p:spPr>
          <a:xfrm>
            <a:off x="9355118" y="6329742"/>
            <a:ext cx="10199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82" name="TextBox 36">
            <a:extLst>
              <a:ext uri="{FF2B5EF4-FFF2-40B4-BE49-F238E27FC236}">
                <a16:creationId xmlns="" xmlns:a16="http://schemas.microsoft.com/office/drawing/2014/main" id="{5DADD0C4-5EE1-42FA-ADA6-A933B825F638}"/>
              </a:ext>
            </a:extLst>
          </p:cNvPr>
          <p:cNvSpPr txBox="1"/>
          <p:nvPr/>
        </p:nvSpPr>
        <p:spPr>
          <a:xfrm>
            <a:off x="9100861" y="6424505"/>
            <a:ext cx="880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3" name="Conexão reta unidirecional 82">
            <a:extLst>
              <a:ext uri="{FF2B5EF4-FFF2-40B4-BE49-F238E27FC236}">
                <a16:creationId xmlns="" xmlns:a16="http://schemas.microsoft.com/office/drawing/2014/main" id="{FC781C64-0131-4062-A2E5-89666F87D6FA}"/>
              </a:ext>
            </a:extLst>
          </p:cNvPr>
          <p:cNvCxnSpPr>
            <a:cxnSpLocks/>
          </p:cNvCxnSpPr>
          <p:nvPr/>
        </p:nvCxnSpPr>
        <p:spPr>
          <a:xfrm>
            <a:off x="9355118" y="6580755"/>
            <a:ext cx="108305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tângulo 35">
            <a:extLst>
              <a:ext uri="{FF2B5EF4-FFF2-40B4-BE49-F238E27FC236}">
                <a16:creationId xmlns="" xmlns:a16="http://schemas.microsoft.com/office/drawing/2014/main" id="{7B6331E0-AD53-49BF-9CE3-57A5106CC982}"/>
              </a:ext>
            </a:extLst>
          </p:cNvPr>
          <p:cNvSpPr/>
          <p:nvPr/>
        </p:nvSpPr>
        <p:spPr>
          <a:xfrm>
            <a:off x="0" y="0"/>
            <a:ext cx="12192000" cy="11540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7" name="Title 1">
            <a:extLst>
              <a:ext uri="{FF2B5EF4-FFF2-40B4-BE49-F238E27FC236}">
                <a16:creationId xmlns="" xmlns:a16="http://schemas.microsoft.com/office/drawing/2014/main" id="{02702A7F-896B-43BF-A8D0-4332579C5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074" y="257727"/>
            <a:ext cx="8432265" cy="766585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</a:rPr>
              <a:t>RESOLUTION SENSITIVITY ANALISYS</a:t>
            </a:r>
          </a:p>
        </p:txBody>
      </p:sp>
      <p:pic>
        <p:nvPicPr>
          <p:cNvPr id="40" name="Imagem 11" descr="Uma imagem com artigo para escrita&#10;&#10;Descrição gerada com confiança alta">
            <a:extLst>
              <a:ext uri="{FF2B5EF4-FFF2-40B4-BE49-F238E27FC236}">
                <a16:creationId xmlns="" xmlns:a16="http://schemas.microsoft.com/office/drawing/2014/main" id="{3EA1952F-731B-4ABF-8EE7-A206E6118FA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5" b="7563"/>
          <a:stretch/>
        </p:blipFill>
        <p:spPr bwMode="auto">
          <a:xfrm>
            <a:off x="462656" y="1342032"/>
            <a:ext cx="1128995" cy="16647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Imagem 12">
            <a:extLst>
              <a:ext uri="{FF2B5EF4-FFF2-40B4-BE49-F238E27FC236}">
                <a16:creationId xmlns="" xmlns:a16="http://schemas.microsoft.com/office/drawing/2014/main" id="{011344CA-92CE-4929-B80C-6E4BCFD0745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3"/>
          <a:stretch/>
        </p:blipFill>
        <p:spPr bwMode="auto">
          <a:xfrm>
            <a:off x="481706" y="3055410"/>
            <a:ext cx="1128995" cy="14693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Imagem 3">
            <a:extLst>
              <a:ext uri="{FF2B5EF4-FFF2-40B4-BE49-F238E27FC236}">
                <a16:creationId xmlns="" xmlns:a16="http://schemas.microsoft.com/office/drawing/2014/main" id="{047DF2A8-924F-4674-B0A6-63B027716BDC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3"/>
          <a:stretch/>
        </p:blipFill>
        <p:spPr bwMode="auto">
          <a:xfrm>
            <a:off x="546782" y="4653136"/>
            <a:ext cx="1110909" cy="14693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CaixaDeTexto 2">
            <a:extLst>
              <a:ext uri="{FF2B5EF4-FFF2-40B4-BE49-F238E27FC236}">
                <a16:creationId xmlns="" xmlns:a16="http://schemas.microsoft.com/office/drawing/2014/main" id="{5F2D6D0B-BB34-4FF1-91DA-6D322989E08E}"/>
              </a:ext>
            </a:extLst>
          </p:cNvPr>
          <p:cNvSpPr txBox="1"/>
          <p:nvPr/>
        </p:nvSpPr>
        <p:spPr>
          <a:xfrm>
            <a:off x="1572383" y="1988479"/>
            <a:ext cx="1127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 Narrow" panose="020B0606020202030204" pitchFamily="34" charset="0"/>
              </a:rPr>
              <a:t>D/dp = 7,1</a:t>
            </a:r>
          </a:p>
        </p:txBody>
      </p:sp>
      <p:sp>
        <p:nvSpPr>
          <p:cNvPr id="45" name="CaixaDeTexto 2">
            <a:extLst>
              <a:ext uri="{FF2B5EF4-FFF2-40B4-BE49-F238E27FC236}">
                <a16:creationId xmlns="" xmlns:a16="http://schemas.microsoft.com/office/drawing/2014/main" id="{B5113F7E-50F5-408D-9E03-E88BBBA7B065}"/>
              </a:ext>
            </a:extLst>
          </p:cNvPr>
          <p:cNvSpPr txBox="1"/>
          <p:nvPr/>
        </p:nvSpPr>
        <p:spPr>
          <a:xfrm>
            <a:off x="1627390" y="3575595"/>
            <a:ext cx="1216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 Narrow" panose="020B0606020202030204" pitchFamily="34" charset="0"/>
              </a:rPr>
              <a:t>D/dp = 17,2</a:t>
            </a:r>
          </a:p>
        </p:txBody>
      </p:sp>
      <p:sp>
        <p:nvSpPr>
          <p:cNvPr id="46" name="CaixaDeTexto 2">
            <a:extLst>
              <a:ext uri="{FF2B5EF4-FFF2-40B4-BE49-F238E27FC236}">
                <a16:creationId xmlns="" xmlns:a16="http://schemas.microsoft.com/office/drawing/2014/main" id="{A3C4476B-CF0A-472A-BAB7-CC93A2BC25BE}"/>
              </a:ext>
            </a:extLst>
          </p:cNvPr>
          <p:cNvSpPr txBox="1"/>
          <p:nvPr/>
        </p:nvSpPr>
        <p:spPr>
          <a:xfrm>
            <a:off x="1643675" y="5182527"/>
            <a:ext cx="120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rial Narrow" panose="020B0606020202030204" pitchFamily="34" charset="0"/>
              </a:rPr>
              <a:t>D/dp = 34,1</a:t>
            </a:r>
          </a:p>
        </p:txBody>
      </p:sp>
      <p:graphicFrame>
        <p:nvGraphicFramePr>
          <p:cNvPr id="47" name="Gráfico 1">
            <a:extLst>
              <a:ext uri="{FF2B5EF4-FFF2-40B4-BE49-F238E27FC236}">
                <a16:creationId xmlns="" xmlns:a16="http://schemas.microsoft.com/office/drawing/2014/main" id="{D15BAD8A-87E9-4E29-B0D9-3DD5BB40A2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7799676"/>
              </p:ext>
            </p:extLst>
          </p:nvPr>
        </p:nvGraphicFramePr>
        <p:xfrm>
          <a:off x="4692142" y="2081105"/>
          <a:ext cx="6208185" cy="3241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8" name="CaixaDeTexto 2">
            <a:extLst>
              <a:ext uri="{FF2B5EF4-FFF2-40B4-BE49-F238E27FC236}">
                <a16:creationId xmlns="" xmlns:a16="http://schemas.microsoft.com/office/drawing/2014/main" id="{CBE39A59-FCA5-4C1E-AEBC-11FFB7DF73E4}"/>
              </a:ext>
            </a:extLst>
          </p:cNvPr>
          <p:cNvSpPr txBox="1"/>
          <p:nvPr/>
        </p:nvSpPr>
        <p:spPr>
          <a:xfrm>
            <a:off x="3650040" y="5174655"/>
            <a:ext cx="8512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rgbClr val="990000"/>
                </a:solidFill>
                <a:latin typeface="Arial Narrow" panose="020B0606020202030204" pitchFamily="34" charset="0"/>
              </a:rPr>
              <a:t>Using a variable resolution approach would be ideal (higher resolution in the noozle and lower resolution in the pool), </a:t>
            </a:r>
            <a:r>
              <a:rPr lang="pt-PT" sz="20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but this is not  yet available in GPUSPH.</a:t>
            </a:r>
            <a:endParaRPr lang="pt-PT" sz="2000" b="1" dirty="0">
              <a:solidFill>
                <a:srgbClr val="99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CaixaDeTexto 2">
            <a:extLst>
              <a:ext uri="{FF2B5EF4-FFF2-40B4-BE49-F238E27FC236}">
                <a16:creationId xmlns="" xmlns:a16="http://schemas.microsoft.com/office/drawing/2014/main" id="{E2A9801C-250A-4BA7-B61F-72082C06A9DA}"/>
              </a:ext>
            </a:extLst>
          </p:cNvPr>
          <p:cNvSpPr txBox="1"/>
          <p:nvPr/>
        </p:nvSpPr>
        <p:spPr>
          <a:xfrm>
            <a:off x="1640210" y="5939749"/>
            <a:ext cx="4954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latin typeface="Arial Narrow" panose="020B0606020202030204" pitchFamily="34" charset="0"/>
              </a:rPr>
              <a:t>D/dp = </a:t>
            </a:r>
            <a:r>
              <a:rPr lang="pt-PT" sz="1600" dirty="0" err="1">
                <a:latin typeface="Arial Narrow" panose="020B0606020202030204" pitchFamily="34" charset="0"/>
              </a:rPr>
              <a:t>nozzle</a:t>
            </a:r>
            <a:r>
              <a:rPr lang="pt-PT" sz="1600" dirty="0">
                <a:latin typeface="Arial Narrow" panose="020B0606020202030204" pitchFamily="34" charset="0"/>
              </a:rPr>
              <a:t> </a:t>
            </a:r>
            <a:r>
              <a:rPr lang="pt-PT" sz="1600" dirty="0" err="1">
                <a:latin typeface="Arial Narrow" panose="020B0606020202030204" pitchFamily="34" charset="0"/>
              </a:rPr>
              <a:t>diameter</a:t>
            </a:r>
            <a:r>
              <a:rPr lang="pt-PT" sz="1600" dirty="0">
                <a:latin typeface="Arial Narrow" panose="020B0606020202030204" pitchFamily="34" charset="0"/>
              </a:rPr>
              <a:t>/ </a:t>
            </a:r>
            <a:r>
              <a:rPr lang="pt-PT" sz="1600" dirty="0" err="1">
                <a:latin typeface="Arial Narrow" panose="020B0606020202030204" pitchFamily="34" charset="0"/>
              </a:rPr>
              <a:t>particle</a:t>
            </a:r>
            <a:r>
              <a:rPr lang="pt-PT" sz="1600" dirty="0">
                <a:latin typeface="Arial Narrow" panose="020B0606020202030204" pitchFamily="34" charset="0"/>
              </a:rPr>
              <a:t> </a:t>
            </a:r>
            <a:r>
              <a:rPr lang="pt-PT" sz="1600" dirty="0" err="1">
                <a:latin typeface="Arial Narrow" panose="020B0606020202030204" pitchFamily="34" charset="0"/>
              </a:rPr>
              <a:t>diameter</a:t>
            </a:r>
            <a:endParaRPr lang="pt-PT" sz="1600" dirty="0">
              <a:latin typeface="Arial Narrow" panose="020B0606020202030204" pitchFamily="34" charset="0"/>
            </a:endParaRPr>
          </a:p>
        </p:txBody>
      </p:sp>
      <p:sp>
        <p:nvSpPr>
          <p:cNvPr id="49" name="CaixaDeTexto 48">
            <a:extLst>
              <a:ext uri="{FF2B5EF4-FFF2-40B4-BE49-F238E27FC236}">
                <a16:creationId xmlns="" xmlns:a16="http://schemas.microsoft.com/office/drawing/2014/main" id="{7340072C-6671-414F-85E9-C7BD19CA6F46}"/>
              </a:ext>
            </a:extLst>
          </p:cNvPr>
          <p:cNvSpPr txBox="1"/>
          <p:nvPr/>
        </p:nvSpPr>
        <p:spPr>
          <a:xfrm>
            <a:off x="1879952" y="1288657"/>
            <a:ext cx="1040882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100" b="1" dirty="0" err="1">
                <a:solidFill>
                  <a:srgbClr val="0070C0"/>
                </a:solidFill>
              </a:rPr>
              <a:t>Initial</a:t>
            </a:r>
            <a:r>
              <a:rPr lang="pt-PT" sz="2100" b="1" dirty="0">
                <a:solidFill>
                  <a:srgbClr val="0070C0"/>
                </a:solidFill>
              </a:rPr>
              <a:t> </a:t>
            </a:r>
            <a:r>
              <a:rPr lang="pt-PT" sz="2100" b="1" dirty="0" err="1">
                <a:solidFill>
                  <a:srgbClr val="0070C0"/>
                </a:solidFill>
              </a:rPr>
              <a:t>simulations</a:t>
            </a:r>
            <a:r>
              <a:rPr lang="pt-PT" sz="2100" b="1" dirty="0">
                <a:solidFill>
                  <a:srgbClr val="0070C0"/>
                </a:solidFill>
              </a:rPr>
              <a:t> </a:t>
            </a:r>
            <a:r>
              <a:rPr lang="pt-PT" sz="2100" b="1" dirty="0" err="1">
                <a:solidFill>
                  <a:srgbClr val="0070C0"/>
                </a:solidFill>
              </a:rPr>
              <a:t>showed</a:t>
            </a:r>
            <a:r>
              <a:rPr lang="pt-PT" sz="2100" b="1" dirty="0">
                <a:solidFill>
                  <a:srgbClr val="0070C0"/>
                </a:solidFill>
              </a:rPr>
              <a:t> </a:t>
            </a:r>
            <a:r>
              <a:rPr lang="pt-PT" sz="2100" b="1" dirty="0" err="1">
                <a:solidFill>
                  <a:srgbClr val="0070C0"/>
                </a:solidFill>
              </a:rPr>
              <a:t>that</a:t>
            </a:r>
            <a:r>
              <a:rPr lang="pt-PT" sz="2100" b="1" dirty="0">
                <a:solidFill>
                  <a:srgbClr val="0070C0"/>
                </a:solidFill>
              </a:rPr>
              <a:t> </a:t>
            </a:r>
            <a:r>
              <a:rPr lang="pt-PT" sz="2100" b="1" dirty="0" err="1">
                <a:solidFill>
                  <a:srgbClr val="0070C0"/>
                </a:solidFill>
              </a:rPr>
              <a:t>the</a:t>
            </a:r>
            <a:r>
              <a:rPr lang="pt-PT" sz="2100" b="1" dirty="0">
                <a:solidFill>
                  <a:srgbClr val="0070C0"/>
                </a:solidFill>
              </a:rPr>
              <a:t> </a:t>
            </a:r>
            <a:r>
              <a:rPr lang="pt-PT" sz="2100" b="1" dirty="0" err="1">
                <a:solidFill>
                  <a:srgbClr val="0070C0"/>
                </a:solidFill>
              </a:rPr>
              <a:t>flow</a:t>
            </a:r>
            <a:r>
              <a:rPr lang="pt-PT" sz="2100" b="1" dirty="0">
                <a:solidFill>
                  <a:srgbClr val="0070C0"/>
                </a:solidFill>
              </a:rPr>
              <a:t> </a:t>
            </a:r>
            <a:r>
              <a:rPr lang="pt-PT" sz="2100" b="1" dirty="0" err="1">
                <a:solidFill>
                  <a:srgbClr val="0070C0"/>
                </a:solidFill>
              </a:rPr>
              <a:t>inside</a:t>
            </a:r>
            <a:r>
              <a:rPr lang="pt-PT" sz="2100" b="1" dirty="0">
                <a:solidFill>
                  <a:srgbClr val="0070C0"/>
                </a:solidFill>
              </a:rPr>
              <a:t> </a:t>
            </a:r>
            <a:r>
              <a:rPr lang="pt-PT" sz="2100" b="1" dirty="0" err="1">
                <a:solidFill>
                  <a:srgbClr val="0070C0"/>
                </a:solidFill>
              </a:rPr>
              <a:t>the</a:t>
            </a:r>
            <a:r>
              <a:rPr lang="pt-PT" sz="2100" b="1" dirty="0">
                <a:solidFill>
                  <a:srgbClr val="0070C0"/>
                </a:solidFill>
              </a:rPr>
              <a:t> </a:t>
            </a:r>
            <a:r>
              <a:rPr lang="pt-PT" sz="2100" b="1" dirty="0" err="1">
                <a:solidFill>
                  <a:srgbClr val="0070C0"/>
                </a:solidFill>
              </a:rPr>
              <a:t>nozzle</a:t>
            </a:r>
            <a:r>
              <a:rPr lang="pt-PT" sz="2100" b="1" dirty="0">
                <a:solidFill>
                  <a:srgbClr val="0070C0"/>
                </a:solidFill>
              </a:rPr>
              <a:t> </a:t>
            </a:r>
            <a:r>
              <a:rPr lang="pt-PT" sz="2100" b="1" dirty="0" err="1">
                <a:solidFill>
                  <a:srgbClr val="0070C0"/>
                </a:solidFill>
              </a:rPr>
              <a:t>was</a:t>
            </a:r>
            <a:r>
              <a:rPr lang="pt-PT" sz="2100" b="1" dirty="0">
                <a:solidFill>
                  <a:srgbClr val="0070C0"/>
                </a:solidFill>
              </a:rPr>
              <a:t> too </a:t>
            </a:r>
            <a:r>
              <a:rPr lang="pt-PT" sz="2100" b="1" dirty="0" err="1">
                <a:solidFill>
                  <a:srgbClr val="0070C0"/>
                </a:solidFill>
              </a:rPr>
              <a:t>much</a:t>
            </a:r>
            <a:r>
              <a:rPr lang="pt-PT" sz="2100" b="1" dirty="0">
                <a:solidFill>
                  <a:srgbClr val="0070C0"/>
                </a:solidFill>
              </a:rPr>
              <a:t> </a:t>
            </a:r>
            <a:r>
              <a:rPr lang="pt-PT" sz="2100" b="1" dirty="0" err="1">
                <a:solidFill>
                  <a:srgbClr val="0070C0"/>
                </a:solidFill>
              </a:rPr>
              <a:t>accelerated</a:t>
            </a:r>
            <a:r>
              <a:rPr lang="pt-PT" sz="2100" b="1" dirty="0">
                <a:solidFill>
                  <a:srgbClr val="0070C0"/>
                </a:solidFill>
              </a:rPr>
              <a:t> (!?)</a:t>
            </a:r>
          </a:p>
          <a:p>
            <a:pPr algn="ctr"/>
            <a:r>
              <a:rPr lang="pt-PT" sz="21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Thus</a:t>
            </a:r>
            <a:r>
              <a:rPr lang="pt-PT" sz="21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t-PT" sz="21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the</a:t>
            </a:r>
            <a:r>
              <a:rPr lang="pt-PT" sz="2100" b="1" dirty="0">
                <a:solidFill>
                  <a:srgbClr val="0070C0"/>
                </a:solidFill>
                <a:latin typeface="Arial Narrow" panose="020B0606020202030204" pitchFamily="34" charset="0"/>
              </a:rPr>
              <a:t> exit </a:t>
            </a:r>
            <a:r>
              <a:rPr lang="pt-PT" sz="21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velocity</a:t>
            </a:r>
            <a:r>
              <a:rPr lang="pt-PT" sz="21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t-PT" sz="21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wasn’t</a:t>
            </a:r>
            <a:r>
              <a:rPr lang="pt-PT" sz="21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pt-PT" sz="21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accurate</a:t>
            </a:r>
            <a:r>
              <a:rPr lang="pt-PT" sz="2100" b="1" dirty="0">
                <a:solidFill>
                  <a:srgbClr val="0070C0"/>
                </a:solidFill>
                <a:latin typeface="Arial Narrow" panose="020B0606020202030204" pitchFamily="34" charset="0"/>
              </a:rPr>
              <a:t>…</a:t>
            </a:r>
          </a:p>
          <a:p>
            <a:pPr algn="ctr"/>
            <a:endParaRPr lang="pt-PT" sz="21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899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7">
            <a:extLst>
              <a:ext uri="{FF2B5EF4-FFF2-40B4-BE49-F238E27FC236}">
                <a16:creationId xmlns="" xmlns:a16="http://schemas.microsoft.com/office/drawing/2014/main" id="{8F4FE91F-E866-4F0A-994E-FAC757ED1117}"/>
              </a:ext>
            </a:extLst>
          </p:cNvPr>
          <p:cNvCxnSpPr>
            <a:cxnSpLocks/>
          </p:cNvCxnSpPr>
          <p:nvPr/>
        </p:nvCxnSpPr>
        <p:spPr>
          <a:xfrm>
            <a:off x="548717" y="6586282"/>
            <a:ext cx="119672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Rectangle 9">
            <a:extLst>
              <a:ext uri="{FF2B5EF4-FFF2-40B4-BE49-F238E27FC236}">
                <a16:creationId xmlns="" xmlns:a16="http://schemas.microsoft.com/office/drawing/2014/main" id="{0C36543C-B5C4-4028-B02C-9379009B26D9}"/>
              </a:ext>
            </a:extLst>
          </p:cNvPr>
          <p:cNvSpPr/>
          <p:nvPr/>
        </p:nvSpPr>
        <p:spPr>
          <a:xfrm>
            <a:off x="546782" y="6319414"/>
            <a:ext cx="10266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MOTIVATION</a:t>
            </a:r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AF74AB18-39A0-4966-9176-4EDCD533F790}"/>
              </a:ext>
            </a:extLst>
          </p:cNvPr>
          <p:cNvSpPr/>
          <p:nvPr/>
        </p:nvSpPr>
        <p:spPr>
          <a:xfrm>
            <a:off x="279699" y="6447784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TextBox 11">
            <a:extLst>
              <a:ext uri="{FF2B5EF4-FFF2-40B4-BE49-F238E27FC236}">
                <a16:creationId xmlns="" xmlns:a16="http://schemas.microsoft.com/office/drawing/2014/main" id="{CC49263B-4559-4B5D-9033-5C4153A338AB}"/>
              </a:ext>
            </a:extLst>
          </p:cNvPr>
          <p:cNvSpPr txBox="1"/>
          <p:nvPr/>
        </p:nvSpPr>
        <p:spPr>
          <a:xfrm>
            <a:off x="290534" y="6447783"/>
            <a:ext cx="172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pt-PT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6E462C6E-9A04-46FE-B34A-B5EE8399FC79}"/>
              </a:ext>
            </a:extLst>
          </p:cNvPr>
          <p:cNvSpPr/>
          <p:nvPr/>
        </p:nvSpPr>
        <p:spPr>
          <a:xfrm>
            <a:off x="1745443" y="6435141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1" name="Straight Connector 14">
            <a:extLst>
              <a:ext uri="{FF2B5EF4-FFF2-40B4-BE49-F238E27FC236}">
                <a16:creationId xmlns="" xmlns:a16="http://schemas.microsoft.com/office/drawing/2014/main" id="{77E86ABD-F493-48EF-AF21-E7D2B6FA4B35}"/>
              </a:ext>
            </a:extLst>
          </p:cNvPr>
          <p:cNvCxnSpPr/>
          <p:nvPr/>
        </p:nvCxnSpPr>
        <p:spPr>
          <a:xfrm>
            <a:off x="2012526" y="6586277"/>
            <a:ext cx="15015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5D2A7843-3DB9-4B4F-A86E-1D02541267ED}"/>
              </a:ext>
            </a:extLst>
          </p:cNvPr>
          <p:cNvSpPr/>
          <p:nvPr/>
        </p:nvSpPr>
        <p:spPr>
          <a:xfrm>
            <a:off x="3515531" y="6431294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3" name="Straight Connector 16">
            <a:extLst>
              <a:ext uri="{FF2B5EF4-FFF2-40B4-BE49-F238E27FC236}">
                <a16:creationId xmlns="" xmlns:a16="http://schemas.microsoft.com/office/drawing/2014/main" id="{750F6DA0-63DE-4631-A184-0B92B781ED08}"/>
              </a:ext>
            </a:extLst>
          </p:cNvPr>
          <p:cNvCxnSpPr>
            <a:cxnSpLocks/>
          </p:cNvCxnSpPr>
          <p:nvPr/>
        </p:nvCxnSpPr>
        <p:spPr>
          <a:xfrm flipV="1">
            <a:off x="3765386" y="6580755"/>
            <a:ext cx="1332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58C01E6F-4447-4A74-B922-B4812BF38E9E}"/>
              </a:ext>
            </a:extLst>
          </p:cNvPr>
          <p:cNvSpPr/>
          <p:nvPr/>
        </p:nvSpPr>
        <p:spPr>
          <a:xfrm>
            <a:off x="5090192" y="6431293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5" name="Straight Connector 18">
            <a:extLst>
              <a:ext uri="{FF2B5EF4-FFF2-40B4-BE49-F238E27FC236}">
                <a16:creationId xmlns="" xmlns:a16="http://schemas.microsoft.com/office/drawing/2014/main" id="{63624887-DBFC-45D9-9A0F-44D7FE1A9864}"/>
              </a:ext>
            </a:extLst>
          </p:cNvPr>
          <p:cNvCxnSpPr>
            <a:cxnSpLocks/>
          </p:cNvCxnSpPr>
          <p:nvPr/>
        </p:nvCxnSpPr>
        <p:spPr>
          <a:xfrm>
            <a:off x="5359210" y="6583352"/>
            <a:ext cx="75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0DB8F90F-6658-487C-96B4-4DD6F693B83C}"/>
              </a:ext>
            </a:extLst>
          </p:cNvPr>
          <p:cNvSpPr/>
          <p:nvPr/>
        </p:nvSpPr>
        <p:spPr>
          <a:xfrm>
            <a:off x="6096950" y="6424506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7" name="Straight Connector 20">
            <a:extLst>
              <a:ext uri="{FF2B5EF4-FFF2-40B4-BE49-F238E27FC236}">
                <a16:creationId xmlns="" xmlns:a16="http://schemas.microsoft.com/office/drawing/2014/main" id="{5719A472-8FBB-498C-A5C3-679309B365C1}"/>
              </a:ext>
            </a:extLst>
          </p:cNvPr>
          <p:cNvCxnSpPr>
            <a:cxnSpLocks/>
          </p:cNvCxnSpPr>
          <p:nvPr/>
        </p:nvCxnSpPr>
        <p:spPr>
          <a:xfrm flipV="1">
            <a:off x="6365968" y="6580755"/>
            <a:ext cx="180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D5195365-485F-47E1-9602-64DD156597FE}"/>
              </a:ext>
            </a:extLst>
          </p:cNvPr>
          <p:cNvSpPr/>
          <p:nvPr/>
        </p:nvSpPr>
        <p:spPr>
          <a:xfrm>
            <a:off x="8150804" y="6447783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9" name="Straight Connector 22">
            <a:extLst>
              <a:ext uri="{FF2B5EF4-FFF2-40B4-BE49-F238E27FC236}">
                <a16:creationId xmlns="" xmlns:a16="http://schemas.microsoft.com/office/drawing/2014/main" id="{040D56CD-4483-431C-B35D-B0C44F42BBDA}"/>
              </a:ext>
            </a:extLst>
          </p:cNvPr>
          <p:cNvCxnSpPr>
            <a:cxnSpLocks/>
          </p:cNvCxnSpPr>
          <p:nvPr/>
        </p:nvCxnSpPr>
        <p:spPr>
          <a:xfrm>
            <a:off x="8419822" y="6580755"/>
            <a:ext cx="68080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Rectangle 23">
            <a:extLst>
              <a:ext uri="{FF2B5EF4-FFF2-40B4-BE49-F238E27FC236}">
                <a16:creationId xmlns="" xmlns:a16="http://schemas.microsoft.com/office/drawing/2014/main" id="{C0177EB8-7424-4659-B27B-3FCBC6710A1D}"/>
              </a:ext>
            </a:extLst>
          </p:cNvPr>
          <p:cNvSpPr/>
          <p:nvPr/>
        </p:nvSpPr>
        <p:spPr>
          <a:xfrm>
            <a:off x="2184074" y="6343727"/>
            <a:ext cx="1722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STUDY GOALS</a:t>
            </a:r>
          </a:p>
        </p:txBody>
      </p:sp>
      <p:sp>
        <p:nvSpPr>
          <p:cNvPr id="71" name="Rectangle 24">
            <a:extLst>
              <a:ext uri="{FF2B5EF4-FFF2-40B4-BE49-F238E27FC236}">
                <a16:creationId xmlns="" xmlns:a16="http://schemas.microsoft.com/office/drawing/2014/main" id="{5C98F4A2-2EC4-4804-8699-4B374AED6218}"/>
              </a:ext>
            </a:extLst>
          </p:cNvPr>
          <p:cNvSpPr/>
          <p:nvPr/>
        </p:nvSpPr>
        <p:spPr>
          <a:xfrm>
            <a:off x="3787496" y="6343727"/>
            <a:ext cx="12562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EXPERIMENTAL…</a:t>
            </a:r>
          </a:p>
        </p:txBody>
      </p:sp>
      <p:sp>
        <p:nvSpPr>
          <p:cNvPr id="72" name="Rectangle 25">
            <a:extLst>
              <a:ext uri="{FF2B5EF4-FFF2-40B4-BE49-F238E27FC236}">
                <a16:creationId xmlns="" xmlns:a16="http://schemas.microsoft.com/office/drawing/2014/main" id="{01DBB13C-D8D0-40A4-91B6-9E20B3768FF8}"/>
              </a:ext>
            </a:extLst>
          </p:cNvPr>
          <p:cNvSpPr/>
          <p:nvPr/>
        </p:nvSpPr>
        <p:spPr>
          <a:xfrm>
            <a:off x="5384085" y="6343727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3D NUM..</a:t>
            </a:r>
            <a:endParaRPr lang="pt-PT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3" name="Rectangle 26">
            <a:extLst>
              <a:ext uri="{FF2B5EF4-FFF2-40B4-BE49-F238E27FC236}">
                <a16:creationId xmlns="" xmlns:a16="http://schemas.microsoft.com/office/drawing/2014/main" id="{D610727A-F121-4AB9-A45C-190B3644EA48}"/>
              </a:ext>
            </a:extLst>
          </p:cNvPr>
          <p:cNvSpPr/>
          <p:nvPr/>
        </p:nvSpPr>
        <p:spPr>
          <a:xfrm>
            <a:off x="6422966" y="6329742"/>
            <a:ext cx="17904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b="1" dirty="0"/>
              <a:t>GPUSPH FORMULATIONS</a:t>
            </a:r>
          </a:p>
        </p:txBody>
      </p:sp>
      <p:sp>
        <p:nvSpPr>
          <p:cNvPr id="74" name="Rectangle 27">
            <a:extLst>
              <a:ext uri="{FF2B5EF4-FFF2-40B4-BE49-F238E27FC236}">
                <a16:creationId xmlns="" xmlns:a16="http://schemas.microsoft.com/office/drawing/2014/main" id="{3359F85D-48F1-418E-A607-D7FF08E7B532}"/>
              </a:ext>
            </a:extLst>
          </p:cNvPr>
          <p:cNvSpPr/>
          <p:nvPr/>
        </p:nvSpPr>
        <p:spPr>
          <a:xfrm>
            <a:off x="8387098" y="6329743"/>
            <a:ext cx="7097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RESULTS</a:t>
            </a:r>
          </a:p>
        </p:txBody>
      </p:sp>
      <p:sp>
        <p:nvSpPr>
          <p:cNvPr id="75" name="TextBox 31">
            <a:extLst>
              <a:ext uri="{FF2B5EF4-FFF2-40B4-BE49-F238E27FC236}">
                <a16:creationId xmlns="" xmlns:a16="http://schemas.microsoft.com/office/drawing/2014/main" id="{7DD0A6C3-B5BF-4167-86BE-65B32BF5C1AF}"/>
              </a:ext>
            </a:extLst>
          </p:cNvPr>
          <p:cNvSpPr txBox="1"/>
          <p:nvPr/>
        </p:nvSpPr>
        <p:spPr>
          <a:xfrm flipH="1">
            <a:off x="1753832" y="6431294"/>
            <a:ext cx="29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6" name="TextBox 33">
            <a:extLst>
              <a:ext uri="{FF2B5EF4-FFF2-40B4-BE49-F238E27FC236}">
                <a16:creationId xmlns="" xmlns:a16="http://schemas.microsoft.com/office/drawing/2014/main" id="{BC09982F-349B-44CA-AF51-FC2F71373068}"/>
              </a:ext>
            </a:extLst>
          </p:cNvPr>
          <p:cNvSpPr txBox="1"/>
          <p:nvPr/>
        </p:nvSpPr>
        <p:spPr>
          <a:xfrm>
            <a:off x="3528907" y="6424509"/>
            <a:ext cx="421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7" name="TextBox 34">
            <a:extLst>
              <a:ext uri="{FF2B5EF4-FFF2-40B4-BE49-F238E27FC236}">
                <a16:creationId xmlns="" xmlns:a16="http://schemas.microsoft.com/office/drawing/2014/main" id="{8C95444A-F94F-452A-B40B-8CA28602BA0E}"/>
              </a:ext>
            </a:extLst>
          </p:cNvPr>
          <p:cNvSpPr txBox="1"/>
          <p:nvPr/>
        </p:nvSpPr>
        <p:spPr>
          <a:xfrm>
            <a:off x="5097386" y="6417548"/>
            <a:ext cx="33964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8" name="TextBox 35">
            <a:extLst>
              <a:ext uri="{FF2B5EF4-FFF2-40B4-BE49-F238E27FC236}">
                <a16:creationId xmlns="" xmlns:a16="http://schemas.microsoft.com/office/drawing/2014/main" id="{6BFDB510-C760-4149-992E-F33FCCEC84A5}"/>
              </a:ext>
            </a:extLst>
          </p:cNvPr>
          <p:cNvSpPr txBox="1"/>
          <p:nvPr/>
        </p:nvSpPr>
        <p:spPr>
          <a:xfrm>
            <a:off x="6106820" y="6424506"/>
            <a:ext cx="542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9" name="TextBox 36">
            <a:extLst>
              <a:ext uri="{FF2B5EF4-FFF2-40B4-BE49-F238E27FC236}">
                <a16:creationId xmlns="" xmlns:a16="http://schemas.microsoft.com/office/drawing/2014/main" id="{0622E3F8-630B-4BF8-889A-BD458FD3FE6F}"/>
              </a:ext>
            </a:extLst>
          </p:cNvPr>
          <p:cNvSpPr txBox="1"/>
          <p:nvPr/>
        </p:nvSpPr>
        <p:spPr>
          <a:xfrm>
            <a:off x="8158392" y="6431293"/>
            <a:ext cx="880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="" xmlns:a16="http://schemas.microsoft.com/office/drawing/2014/main" id="{8EF2E926-AA86-46AA-A91F-7D59885B5454}"/>
              </a:ext>
            </a:extLst>
          </p:cNvPr>
          <p:cNvSpPr/>
          <p:nvPr/>
        </p:nvSpPr>
        <p:spPr>
          <a:xfrm>
            <a:off x="9094603" y="6447783"/>
            <a:ext cx="269018" cy="2769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1" name="Rectangle 27">
            <a:extLst>
              <a:ext uri="{FF2B5EF4-FFF2-40B4-BE49-F238E27FC236}">
                <a16:creationId xmlns="" xmlns:a16="http://schemas.microsoft.com/office/drawing/2014/main" id="{272B44DE-78AA-4894-9BAE-CCD9F8DE508F}"/>
              </a:ext>
            </a:extLst>
          </p:cNvPr>
          <p:cNvSpPr/>
          <p:nvPr/>
        </p:nvSpPr>
        <p:spPr>
          <a:xfrm>
            <a:off x="9355118" y="6329742"/>
            <a:ext cx="10199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>
                <a:solidFill>
                  <a:schemeClr val="bg2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82" name="TextBox 36">
            <a:extLst>
              <a:ext uri="{FF2B5EF4-FFF2-40B4-BE49-F238E27FC236}">
                <a16:creationId xmlns="" xmlns:a16="http://schemas.microsoft.com/office/drawing/2014/main" id="{5DADD0C4-5EE1-42FA-ADA6-A933B825F638}"/>
              </a:ext>
            </a:extLst>
          </p:cNvPr>
          <p:cNvSpPr txBox="1"/>
          <p:nvPr/>
        </p:nvSpPr>
        <p:spPr>
          <a:xfrm>
            <a:off x="9100861" y="6424505"/>
            <a:ext cx="880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3" name="Conexão reta unidirecional 82">
            <a:extLst>
              <a:ext uri="{FF2B5EF4-FFF2-40B4-BE49-F238E27FC236}">
                <a16:creationId xmlns="" xmlns:a16="http://schemas.microsoft.com/office/drawing/2014/main" id="{FC781C64-0131-4062-A2E5-89666F87D6FA}"/>
              </a:ext>
            </a:extLst>
          </p:cNvPr>
          <p:cNvCxnSpPr>
            <a:cxnSpLocks/>
          </p:cNvCxnSpPr>
          <p:nvPr/>
        </p:nvCxnSpPr>
        <p:spPr>
          <a:xfrm>
            <a:off x="9355118" y="6580755"/>
            <a:ext cx="108305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tângulo 35">
            <a:extLst>
              <a:ext uri="{FF2B5EF4-FFF2-40B4-BE49-F238E27FC236}">
                <a16:creationId xmlns="" xmlns:a16="http://schemas.microsoft.com/office/drawing/2014/main" id="{7B6331E0-AD53-49BF-9CE3-57A5106CC982}"/>
              </a:ext>
            </a:extLst>
          </p:cNvPr>
          <p:cNvSpPr/>
          <p:nvPr/>
        </p:nvSpPr>
        <p:spPr>
          <a:xfrm>
            <a:off x="0" y="0"/>
            <a:ext cx="12192000" cy="11540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7" name="Title 1">
            <a:extLst>
              <a:ext uri="{FF2B5EF4-FFF2-40B4-BE49-F238E27FC236}">
                <a16:creationId xmlns="" xmlns:a16="http://schemas.microsoft.com/office/drawing/2014/main" id="{02702A7F-896B-43BF-A8D0-4332579C5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074" y="257727"/>
            <a:ext cx="8432265" cy="766585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</a:rPr>
              <a:t>RESOLUTION SENSITIVITY ANALISYS</a:t>
            </a:r>
          </a:p>
        </p:txBody>
      </p:sp>
      <p:sp>
        <p:nvSpPr>
          <p:cNvPr id="48" name="CaixaDeTexto 2">
            <a:extLst>
              <a:ext uri="{FF2B5EF4-FFF2-40B4-BE49-F238E27FC236}">
                <a16:creationId xmlns="" xmlns:a16="http://schemas.microsoft.com/office/drawing/2014/main" id="{CBE39A59-FCA5-4C1E-AEBC-11FFB7DF73E4}"/>
              </a:ext>
            </a:extLst>
          </p:cNvPr>
          <p:cNvSpPr txBox="1"/>
          <p:nvPr/>
        </p:nvSpPr>
        <p:spPr>
          <a:xfrm>
            <a:off x="462657" y="1243691"/>
            <a:ext cx="11269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err="1">
                <a:solidFill>
                  <a:srgbClr val="990000"/>
                </a:solidFill>
                <a:latin typeface="Arial Narrow" panose="020B0606020202030204" pitchFamily="34" charset="0"/>
              </a:rPr>
              <a:t>The</a:t>
            </a:r>
            <a:r>
              <a:rPr lang="pt-PT" sz="2400" b="1" dirty="0">
                <a:solidFill>
                  <a:srgbClr val="990000"/>
                </a:solidFill>
                <a:latin typeface="Arial Narrow" panose="020B0606020202030204" pitchFamily="34" charset="0"/>
              </a:rPr>
              <a:t> </a:t>
            </a:r>
            <a:r>
              <a:rPr lang="pt-PT" sz="2400" b="1" dirty="0" err="1">
                <a:solidFill>
                  <a:srgbClr val="990000"/>
                </a:solidFill>
                <a:latin typeface="Arial Narrow" panose="020B0606020202030204" pitchFamily="34" charset="0"/>
              </a:rPr>
              <a:t>adopted</a:t>
            </a:r>
            <a:r>
              <a:rPr lang="pt-PT" sz="2400" b="1" dirty="0">
                <a:solidFill>
                  <a:srgbClr val="990000"/>
                </a:solidFill>
                <a:latin typeface="Arial Narrow" panose="020B0606020202030204" pitchFamily="34" charset="0"/>
              </a:rPr>
              <a:t> </a:t>
            </a:r>
            <a:r>
              <a:rPr lang="pt-PT" sz="2400" b="1" dirty="0" err="1">
                <a:solidFill>
                  <a:srgbClr val="990000"/>
                </a:solidFill>
                <a:latin typeface="Arial Narrow" panose="020B0606020202030204" pitchFamily="34" charset="0"/>
              </a:rPr>
              <a:t>solution</a:t>
            </a:r>
            <a:r>
              <a:rPr lang="pt-PT" sz="2400" b="1" dirty="0">
                <a:solidFill>
                  <a:srgbClr val="990000"/>
                </a:solidFill>
                <a:latin typeface="Arial Narrow" panose="020B0606020202030204" pitchFamily="34" charset="0"/>
              </a:rPr>
              <a:t> </a:t>
            </a:r>
            <a:r>
              <a:rPr lang="pt-PT" sz="2400" b="1" dirty="0" err="1">
                <a:solidFill>
                  <a:srgbClr val="990000"/>
                </a:solidFill>
                <a:latin typeface="Arial Narrow" panose="020B0606020202030204" pitchFamily="34" charset="0"/>
              </a:rPr>
              <a:t>was</a:t>
            </a:r>
            <a:r>
              <a:rPr lang="pt-PT" sz="2400" b="1" dirty="0">
                <a:solidFill>
                  <a:srgbClr val="990000"/>
                </a:solidFill>
                <a:latin typeface="Arial Narrow" panose="020B0606020202030204" pitchFamily="34" charset="0"/>
              </a:rPr>
              <a:t> to </a:t>
            </a:r>
            <a:r>
              <a:rPr lang="pt-PT" sz="2400" b="1" dirty="0" err="1">
                <a:solidFill>
                  <a:srgbClr val="990000"/>
                </a:solidFill>
                <a:latin typeface="Arial Narrow" panose="020B0606020202030204" pitchFamily="34" charset="0"/>
              </a:rPr>
              <a:t>impose</a:t>
            </a:r>
            <a:r>
              <a:rPr lang="pt-PT" sz="2400" b="1" dirty="0">
                <a:solidFill>
                  <a:srgbClr val="990000"/>
                </a:solidFill>
                <a:latin typeface="Arial Narrow" panose="020B0606020202030204" pitchFamily="34" charset="0"/>
              </a:rPr>
              <a:t> a </a:t>
            </a:r>
            <a:r>
              <a:rPr lang="pt-PT" sz="2400" b="1" dirty="0" err="1">
                <a:solidFill>
                  <a:srgbClr val="990000"/>
                </a:solidFill>
                <a:latin typeface="Arial Narrow" panose="020B0606020202030204" pitchFamily="34" charset="0"/>
              </a:rPr>
              <a:t>logaritmic</a:t>
            </a:r>
            <a:r>
              <a:rPr lang="pt-PT" sz="2400" b="1" dirty="0">
                <a:solidFill>
                  <a:srgbClr val="990000"/>
                </a:solidFill>
                <a:latin typeface="Arial Narrow" panose="020B0606020202030204" pitchFamily="34" charset="0"/>
              </a:rPr>
              <a:t> </a:t>
            </a:r>
            <a:r>
              <a:rPr lang="pt-PT" sz="2400" b="1" dirty="0" err="1">
                <a:solidFill>
                  <a:srgbClr val="990000"/>
                </a:solidFill>
                <a:latin typeface="Arial Narrow" panose="020B0606020202030204" pitchFamily="34" charset="0"/>
              </a:rPr>
              <a:t>profile</a:t>
            </a:r>
            <a:r>
              <a:rPr lang="pt-PT" sz="2400" b="1" dirty="0">
                <a:solidFill>
                  <a:srgbClr val="990000"/>
                </a:solidFill>
                <a:latin typeface="Arial Narrow" panose="020B0606020202030204" pitchFamily="34" charset="0"/>
              </a:rPr>
              <a:t> </a:t>
            </a:r>
            <a:r>
              <a:rPr lang="pt-PT" sz="2400" b="1" dirty="0" err="1">
                <a:solidFill>
                  <a:srgbClr val="990000"/>
                </a:solidFill>
                <a:latin typeface="Arial Narrow" panose="020B0606020202030204" pitchFamily="34" charset="0"/>
              </a:rPr>
              <a:t>at</a:t>
            </a:r>
            <a:r>
              <a:rPr lang="pt-PT" sz="2400" b="1" dirty="0">
                <a:solidFill>
                  <a:srgbClr val="990000"/>
                </a:solidFill>
                <a:latin typeface="Arial Narrow" panose="020B0606020202030204" pitchFamily="34" charset="0"/>
              </a:rPr>
              <a:t> </a:t>
            </a:r>
            <a:r>
              <a:rPr lang="pt-PT" sz="2400" b="1" dirty="0" err="1">
                <a:solidFill>
                  <a:srgbClr val="990000"/>
                </a:solidFill>
                <a:latin typeface="Arial Narrow" panose="020B0606020202030204" pitchFamily="34" charset="0"/>
              </a:rPr>
              <a:t>the</a:t>
            </a:r>
            <a:r>
              <a:rPr lang="pt-PT" sz="2400" b="1" dirty="0">
                <a:solidFill>
                  <a:srgbClr val="990000"/>
                </a:solidFill>
                <a:latin typeface="Arial Narrow" panose="020B0606020202030204" pitchFamily="34" charset="0"/>
              </a:rPr>
              <a:t> </a:t>
            </a:r>
            <a:r>
              <a:rPr lang="pt-PT" sz="2400" b="1" dirty="0" err="1">
                <a:solidFill>
                  <a:srgbClr val="990000"/>
                </a:solidFill>
                <a:latin typeface="Arial Narrow" panose="020B0606020202030204" pitchFamily="34" charset="0"/>
              </a:rPr>
              <a:t>nozzle’s</a:t>
            </a:r>
            <a:r>
              <a:rPr lang="pt-PT" sz="2400" b="1" dirty="0">
                <a:solidFill>
                  <a:srgbClr val="990000"/>
                </a:solidFill>
                <a:latin typeface="Arial Narrow" panose="020B0606020202030204" pitchFamily="34" charset="0"/>
              </a:rPr>
              <a:t> exit </a:t>
            </a:r>
            <a:r>
              <a:rPr lang="pt-PT" sz="2400" b="1" dirty="0" err="1">
                <a:solidFill>
                  <a:srgbClr val="990000"/>
                </a:solidFill>
                <a:latin typeface="Arial Narrow" panose="020B0606020202030204" pitchFamily="34" charset="0"/>
              </a:rPr>
              <a:t>and</a:t>
            </a:r>
            <a:r>
              <a:rPr lang="pt-PT" sz="2400" b="1" dirty="0">
                <a:solidFill>
                  <a:srgbClr val="990000"/>
                </a:solidFill>
                <a:latin typeface="Arial Narrow" panose="020B0606020202030204" pitchFamily="34" charset="0"/>
              </a:rPr>
              <a:t> to </a:t>
            </a:r>
            <a:r>
              <a:rPr lang="pt-PT" sz="2400" b="1" dirty="0" err="1">
                <a:solidFill>
                  <a:srgbClr val="990000"/>
                </a:solidFill>
                <a:latin typeface="Arial Narrow" panose="020B0606020202030204" pitchFamily="34" charset="0"/>
              </a:rPr>
              <a:t>not</a:t>
            </a:r>
            <a:r>
              <a:rPr lang="pt-PT" sz="2400" b="1" dirty="0">
                <a:solidFill>
                  <a:srgbClr val="990000"/>
                </a:solidFill>
                <a:latin typeface="Arial Narrow" panose="020B0606020202030204" pitchFamily="34" charset="0"/>
              </a:rPr>
              <a:t> </a:t>
            </a:r>
            <a:r>
              <a:rPr lang="pt-PT" sz="2400" b="1" dirty="0" err="1">
                <a:solidFill>
                  <a:srgbClr val="990000"/>
                </a:solidFill>
                <a:latin typeface="Arial Narrow" panose="020B0606020202030204" pitchFamily="34" charset="0"/>
              </a:rPr>
              <a:t>simulate</a:t>
            </a:r>
            <a:r>
              <a:rPr lang="pt-PT" sz="2400" b="1" dirty="0">
                <a:solidFill>
                  <a:srgbClr val="990000"/>
                </a:solidFill>
                <a:latin typeface="Arial Narrow" panose="020B0606020202030204" pitchFamily="34" charset="0"/>
              </a:rPr>
              <a:t> </a:t>
            </a:r>
            <a:r>
              <a:rPr lang="pt-PT" sz="2400" b="1" dirty="0" err="1">
                <a:solidFill>
                  <a:srgbClr val="990000"/>
                </a:solidFill>
                <a:latin typeface="Arial Narrow" panose="020B0606020202030204" pitchFamily="34" charset="0"/>
              </a:rPr>
              <a:t>the</a:t>
            </a:r>
            <a:r>
              <a:rPr lang="pt-PT" sz="2400" b="1" dirty="0">
                <a:solidFill>
                  <a:srgbClr val="990000"/>
                </a:solidFill>
                <a:latin typeface="Arial Narrow" panose="020B0606020202030204" pitchFamily="34" charset="0"/>
              </a:rPr>
              <a:t> </a:t>
            </a:r>
            <a:r>
              <a:rPr lang="pt-PT" sz="2400" b="1" dirty="0" err="1">
                <a:solidFill>
                  <a:srgbClr val="990000"/>
                </a:solidFill>
                <a:latin typeface="Arial Narrow" panose="020B0606020202030204" pitchFamily="34" charset="0"/>
              </a:rPr>
              <a:t>nozzle</a:t>
            </a:r>
            <a:r>
              <a:rPr lang="pt-PT" sz="2400" b="1" dirty="0">
                <a:solidFill>
                  <a:srgbClr val="990000"/>
                </a:solidFill>
                <a:latin typeface="Arial Narrow" panose="020B0606020202030204" pitchFamily="34" charset="0"/>
              </a:rPr>
              <a:t> </a:t>
            </a:r>
            <a:r>
              <a:rPr lang="pt-PT" sz="2400" b="1" dirty="0" err="1">
                <a:solidFill>
                  <a:srgbClr val="990000"/>
                </a:solidFill>
                <a:latin typeface="Arial Narrow" panose="020B0606020202030204" pitchFamily="34" charset="0"/>
              </a:rPr>
              <a:t>itself</a:t>
            </a:r>
            <a:r>
              <a:rPr lang="pt-PT" sz="2400" b="1" dirty="0">
                <a:solidFill>
                  <a:srgbClr val="990000"/>
                </a:solidFill>
                <a:latin typeface="Arial Narrow" panose="020B0606020202030204" pitchFamily="34" charset="0"/>
              </a:rPr>
              <a:t> </a:t>
            </a:r>
          </a:p>
        </p:txBody>
      </p:sp>
      <p:graphicFrame>
        <p:nvGraphicFramePr>
          <p:cNvPr id="47" name="Gráfico 46">
            <a:extLst>
              <a:ext uri="{FF2B5EF4-FFF2-40B4-BE49-F238E27FC236}">
                <a16:creationId xmlns="" xmlns:a16="http://schemas.microsoft.com/office/drawing/2014/main" id="{E7E233E4-CA05-40E7-8423-71A0932176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0011165"/>
              </p:ext>
            </p:extLst>
          </p:nvPr>
        </p:nvGraphicFramePr>
        <p:xfrm>
          <a:off x="338825" y="2458167"/>
          <a:ext cx="5912510" cy="3840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" name="CaixaDeTexto 2">
            <a:extLst>
              <a:ext uri="{FF2B5EF4-FFF2-40B4-BE49-F238E27FC236}">
                <a16:creationId xmlns="" xmlns:a16="http://schemas.microsoft.com/office/drawing/2014/main" id="{75A7EACD-CDC7-4D03-8E0A-D80528435B7E}"/>
              </a:ext>
            </a:extLst>
          </p:cNvPr>
          <p:cNvSpPr txBox="1"/>
          <p:nvPr/>
        </p:nvSpPr>
        <p:spPr>
          <a:xfrm>
            <a:off x="496490" y="2240492"/>
            <a:ext cx="568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>
                <a:latin typeface="Arial Narrow" panose="020B0606020202030204" pitchFamily="34" charset="0"/>
              </a:rPr>
              <a:t>Velocity</a:t>
            </a:r>
            <a:r>
              <a:rPr lang="pt-PT" b="1" dirty="0">
                <a:latin typeface="Arial Narrow" panose="020B0606020202030204" pitchFamily="34" charset="0"/>
              </a:rPr>
              <a:t> </a:t>
            </a:r>
            <a:r>
              <a:rPr lang="pt-PT" b="1" dirty="0" err="1">
                <a:latin typeface="Arial Narrow" panose="020B0606020202030204" pitchFamily="34" charset="0"/>
              </a:rPr>
              <a:t>profile</a:t>
            </a:r>
            <a:r>
              <a:rPr lang="pt-PT" b="1" dirty="0">
                <a:latin typeface="Arial Narrow" panose="020B0606020202030204" pitchFamily="34" charset="0"/>
              </a:rPr>
              <a:t> </a:t>
            </a:r>
            <a:r>
              <a:rPr lang="pt-PT" b="1" dirty="0" err="1">
                <a:latin typeface="Arial Narrow" panose="020B0606020202030204" pitchFamily="34" charset="0"/>
              </a:rPr>
              <a:t>along</a:t>
            </a:r>
            <a:r>
              <a:rPr lang="pt-PT" b="1" dirty="0">
                <a:latin typeface="Arial Narrow" panose="020B0606020202030204" pitchFamily="34" charset="0"/>
              </a:rPr>
              <a:t> </a:t>
            </a:r>
            <a:r>
              <a:rPr lang="pt-PT" b="1" dirty="0" err="1">
                <a:latin typeface="Arial Narrow" panose="020B0606020202030204" pitchFamily="34" charset="0"/>
              </a:rPr>
              <a:t>the</a:t>
            </a:r>
            <a:r>
              <a:rPr lang="pt-PT" b="1" dirty="0">
                <a:latin typeface="Arial Narrow" panose="020B0606020202030204" pitchFamily="34" charset="0"/>
              </a:rPr>
              <a:t> </a:t>
            </a:r>
            <a:r>
              <a:rPr lang="pt-PT" b="1" dirty="0" err="1">
                <a:latin typeface="Arial Narrow" panose="020B0606020202030204" pitchFamily="34" charset="0"/>
              </a:rPr>
              <a:t>nozzle</a:t>
            </a:r>
            <a:r>
              <a:rPr lang="pt-PT" b="1" dirty="0">
                <a:latin typeface="Arial Narrow" panose="020B0606020202030204" pitchFamily="34" charset="0"/>
              </a:rPr>
              <a:t> </a:t>
            </a:r>
            <a:r>
              <a:rPr lang="pt-PT" b="1" dirty="0" err="1">
                <a:latin typeface="Arial Narrow" panose="020B0606020202030204" pitchFamily="34" charset="0"/>
              </a:rPr>
              <a:t>diameter</a:t>
            </a:r>
            <a:r>
              <a:rPr lang="pt-PT" b="1" dirty="0">
                <a:latin typeface="Arial Narrow" panose="020B0606020202030204" pitchFamily="34" charset="0"/>
              </a:rPr>
              <a:t> </a:t>
            </a:r>
            <a:r>
              <a:rPr lang="pt-PT" b="1" dirty="0" err="1">
                <a:latin typeface="Arial Narrow" panose="020B0606020202030204" pitchFamily="34" charset="0"/>
              </a:rPr>
              <a:t>at</a:t>
            </a:r>
            <a:r>
              <a:rPr lang="pt-PT" b="1" dirty="0">
                <a:latin typeface="Arial Narrow" panose="020B0606020202030204" pitchFamily="34" charset="0"/>
              </a:rPr>
              <a:t> </a:t>
            </a:r>
            <a:r>
              <a:rPr lang="pt-PT" b="1" dirty="0" err="1">
                <a:latin typeface="Arial Narrow" panose="020B0606020202030204" pitchFamily="34" charset="0"/>
              </a:rPr>
              <a:t>the</a:t>
            </a:r>
            <a:r>
              <a:rPr lang="pt-PT" b="1" dirty="0">
                <a:latin typeface="Arial Narrow" panose="020B0606020202030204" pitchFamily="34" charset="0"/>
              </a:rPr>
              <a:t> exit </a:t>
            </a:r>
            <a:r>
              <a:rPr lang="pt-PT" b="1" dirty="0" err="1">
                <a:latin typeface="Arial Narrow" panose="020B0606020202030204" pitchFamily="34" charset="0"/>
              </a:rPr>
              <a:t>section</a:t>
            </a:r>
            <a:endParaRPr lang="pt-PT" b="1" dirty="0">
              <a:latin typeface="Arial Narrow" panose="020B060602020203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0719FC7E-02F7-4DD9-9855-25D80DFD3BEA}"/>
              </a:ext>
            </a:extLst>
          </p:cNvPr>
          <p:cNvSpPr/>
          <p:nvPr/>
        </p:nvSpPr>
        <p:spPr>
          <a:xfrm>
            <a:off x="7358848" y="3152097"/>
            <a:ext cx="35144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dirty="0">
                <a:latin typeface="Arial Narrow" panose="020B0606020202030204" pitchFamily="34" charset="0"/>
              </a:rPr>
              <a:t>In </a:t>
            </a:r>
            <a:r>
              <a:rPr lang="pt-PT" sz="2000" dirty="0" err="1">
                <a:latin typeface="Arial Narrow" panose="020B0606020202030204" pitchFamily="34" charset="0"/>
              </a:rPr>
              <a:t>terms</a:t>
            </a:r>
            <a:r>
              <a:rPr lang="pt-PT" sz="2000" dirty="0">
                <a:latin typeface="Arial Narrow" panose="020B0606020202030204" pitchFamily="34" charset="0"/>
              </a:rPr>
              <a:t> </a:t>
            </a:r>
            <a:r>
              <a:rPr lang="pt-PT" sz="2000" dirty="0" err="1">
                <a:latin typeface="Arial Narrow" panose="020B0606020202030204" pitchFamily="34" charset="0"/>
              </a:rPr>
              <a:t>of</a:t>
            </a:r>
            <a:r>
              <a:rPr lang="pt-PT" sz="2000" dirty="0">
                <a:latin typeface="Arial Narrow" panose="020B0606020202030204" pitchFamily="34" charset="0"/>
              </a:rPr>
              <a:t> </a:t>
            </a:r>
            <a:r>
              <a:rPr lang="pt-PT" sz="2000" dirty="0" err="1">
                <a:latin typeface="Arial Narrow" panose="020B0606020202030204" pitchFamily="34" charset="0"/>
              </a:rPr>
              <a:t>the</a:t>
            </a:r>
            <a:r>
              <a:rPr lang="pt-PT" sz="2000" dirty="0">
                <a:latin typeface="Arial Narrow" panose="020B0606020202030204" pitchFamily="34" charset="0"/>
              </a:rPr>
              <a:t> </a:t>
            </a:r>
            <a:r>
              <a:rPr lang="pt-PT" sz="2000" dirty="0" err="1">
                <a:latin typeface="Arial Narrow" panose="020B0606020202030204" pitchFamily="34" charset="0"/>
              </a:rPr>
              <a:t>velocity</a:t>
            </a:r>
            <a:r>
              <a:rPr lang="pt-PT" sz="2000" dirty="0">
                <a:latin typeface="Arial Narrow" panose="020B0606020202030204" pitchFamily="34" charset="0"/>
              </a:rPr>
              <a:t> </a:t>
            </a:r>
            <a:r>
              <a:rPr lang="pt-PT" sz="2000" dirty="0" err="1">
                <a:latin typeface="Arial Narrow" panose="020B0606020202030204" pitchFamily="34" charset="0"/>
              </a:rPr>
              <a:t>profile</a:t>
            </a:r>
            <a:r>
              <a:rPr lang="pt-PT" sz="2000" dirty="0">
                <a:latin typeface="Arial Narrow" panose="020B0606020202030204" pitchFamily="34" charset="0"/>
              </a:rPr>
              <a:t> </a:t>
            </a:r>
            <a:r>
              <a:rPr lang="pt-PT" sz="2000" dirty="0" err="1">
                <a:latin typeface="Arial Narrow" panose="020B0606020202030204" pitchFamily="34" charset="0"/>
              </a:rPr>
              <a:t>shape</a:t>
            </a:r>
            <a:r>
              <a:rPr lang="pt-PT" sz="2000" dirty="0">
                <a:latin typeface="Arial Narrow" panose="020B0606020202030204" pitchFamily="34" charset="0"/>
              </a:rPr>
              <a:t>, </a:t>
            </a:r>
            <a:r>
              <a:rPr lang="pt-PT" sz="2000" dirty="0" err="1">
                <a:latin typeface="Arial Narrow" panose="020B0606020202030204" pitchFamily="34" charset="0"/>
              </a:rPr>
              <a:t>modeling</a:t>
            </a:r>
            <a:r>
              <a:rPr lang="pt-PT" sz="2000" dirty="0">
                <a:latin typeface="Arial Narrow" panose="020B0606020202030204" pitchFamily="34" charset="0"/>
              </a:rPr>
              <a:t> </a:t>
            </a:r>
            <a:r>
              <a:rPr lang="pt-PT" sz="2000" dirty="0" err="1">
                <a:latin typeface="Arial Narrow" panose="020B0606020202030204" pitchFamily="34" charset="0"/>
              </a:rPr>
              <a:t>the</a:t>
            </a:r>
            <a:r>
              <a:rPr lang="pt-PT" sz="2000" dirty="0">
                <a:latin typeface="Arial Narrow" panose="020B0606020202030204" pitchFamily="34" charset="0"/>
              </a:rPr>
              <a:t> </a:t>
            </a:r>
            <a:r>
              <a:rPr lang="pt-PT" sz="2000" dirty="0" err="1">
                <a:latin typeface="Arial Narrow" panose="020B0606020202030204" pitchFamily="34" charset="0"/>
              </a:rPr>
              <a:t>nozzle</a:t>
            </a:r>
            <a:r>
              <a:rPr lang="pt-PT" sz="2000" dirty="0">
                <a:latin typeface="Arial Narrow" panose="020B0606020202030204" pitchFamily="34" charset="0"/>
              </a:rPr>
              <a:t> </a:t>
            </a:r>
            <a:r>
              <a:rPr lang="pt-PT" sz="2000" dirty="0" err="1">
                <a:latin typeface="Arial Narrow" panose="020B0606020202030204" pitchFamily="34" charset="0"/>
              </a:rPr>
              <a:t>is</a:t>
            </a:r>
            <a:r>
              <a:rPr lang="pt-PT" sz="2000" dirty="0">
                <a:latin typeface="Arial Narrow" panose="020B0606020202030204" pitchFamily="34" charset="0"/>
              </a:rPr>
              <a:t> </a:t>
            </a:r>
            <a:r>
              <a:rPr lang="pt-PT" sz="2000" dirty="0" err="1">
                <a:latin typeface="Arial Narrow" panose="020B0606020202030204" pitchFamily="34" charset="0"/>
              </a:rPr>
              <a:t>indeed</a:t>
            </a:r>
            <a:r>
              <a:rPr lang="pt-PT" sz="2000" dirty="0">
                <a:latin typeface="Arial Narrow" panose="020B0606020202030204" pitchFamily="34" charset="0"/>
              </a:rPr>
              <a:t> more </a:t>
            </a:r>
            <a:r>
              <a:rPr lang="pt-PT" sz="2000" dirty="0" err="1">
                <a:latin typeface="Arial Narrow" panose="020B0606020202030204" pitchFamily="34" charset="0"/>
              </a:rPr>
              <a:t>accurate</a:t>
            </a:r>
            <a:r>
              <a:rPr lang="pt-PT" sz="2000" dirty="0">
                <a:latin typeface="Arial Narrow" panose="020B0606020202030204" pitchFamily="34" charset="0"/>
              </a:rPr>
              <a:t>, </a:t>
            </a:r>
            <a:r>
              <a:rPr lang="pt-PT" sz="2000" dirty="0" err="1">
                <a:latin typeface="Arial Narrow" panose="020B0606020202030204" pitchFamily="34" charset="0"/>
              </a:rPr>
              <a:t>but</a:t>
            </a:r>
            <a:r>
              <a:rPr lang="pt-PT" sz="2000" dirty="0">
                <a:latin typeface="Arial Narrow" panose="020B0606020202030204" pitchFamily="34" charset="0"/>
              </a:rPr>
              <a:t> </a:t>
            </a:r>
            <a:r>
              <a:rPr lang="pt-PT" sz="2000" dirty="0" err="1">
                <a:latin typeface="Arial Narrow" panose="020B0606020202030204" pitchFamily="34" charset="0"/>
              </a:rPr>
              <a:t>it</a:t>
            </a:r>
            <a:r>
              <a:rPr lang="pt-PT" sz="2000" dirty="0">
                <a:latin typeface="Arial Narrow" panose="020B0606020202030204" pitchFamily="34" charset="0"/>
              </a:rPr>
              <a:t> </a:t>
            </a:r>
            <a:r>
              <a:rPr lang="pt-PT" sz="2000" dirty="0" err="1">
                <a:latin typeface="Arial Narrow" panose="020B0606020202030204" pitchFamily="34" charset="0"/>
              </a:rPr>
              <a:t>demands</a:t>
            </a:r>
            <a:r>
              <a:rPr lang="pt-PT" sz="2000" dirty="0">
                <a:latin typeface="Arial Narrow" panose="020B0606020202030204" pitchFamily="34" charset="0"/>
              </a:rPr>
              <a:t> for </a:t>
            </a:r>
            <a:r>
              <a:rPr lang="pt-PT" sz="2000" dirty="0" err="1">
                <a:latin typeface="Arial Narrow" panose="020B0606020202030204" pitchFamily="34" charset="0"/>
              </a:rPr>
              <a:t>an</a:t>
            </a:r>
            <a:r>
              <a:rPr lang="pt-PT" sz="2000" dirty="0">
                <a:latin typeface="Arial Narrow" panose="020B0606020202030204" pitchFamily="34" charset="0"/>
              </a:rPr>
              <a:t> </a:t>
            </a:r>
            <a:r>
              <a:rPr lang="pt-PT" sz="2000" dirty="0" err="1">
                <a:latin typeface="Arial Narrow" panose="020B0606020202030204" pitchFamily="34" charset="0"/>
              </a:rPr>
              <a:t>impractically</a:t>
            </a:r>
            <a:r>
              <a:rPr lang="pt-PT" sz="2000" dirty="0">
                <a:latin typeface="Arial Narrow" panose="020B0606020202030204" pitchFamily="34" charset="0"/>
              </a:rPr>
              <a:t> </a:t>
            </a:r>
            <a:r>
              <a:rPr lang="pt-PT" sz="2000" dirty="0" err="1">
                <a:latin typeface="Arial Narrow" panose="020B0606020202030204" pitchFamily="34" charset="0"/>
              </a:rPr>
              <a:t>high</a:t>
            </a:r>
            <a:r>
              <a:rPr lang="pt-PT" sz="2000" dirty="0">
                <a:latin typeface="Arial Narrow" panose="020B0606020202030204" pitchFamily="34" charset="0"/>
              </a:rPr>
              <a:t> </a:t>
            </a:r>
            <a:r>
              <a:rPr lang="pt-PT" sz="2000" dirty="0" err="1">
                <a:latin typeface="Arial Narrow" panose="020B0606020202030204" pitchFamily="34" charset="0"/>
              </a:rPr>
              <a:t>number</a:t>
            </a:r>
            <a:r>
              <a:rPr lang="pt-PT" sz="2000" dirty="0">
                <a:latin typeface="Arial Narrow" panose="020B0606020202030204" pitchFamily="34" charset="0"/>
              </a:rPr>
              <a:t> </a:t>
            </a:r>
            <a:r>
              <a:rPr lang="pt-PT" sz="2000" dirty="0" err="1">
                <a:latin typeface="Arial Narrow" panose="020B0606020202030204" pitchFamily="34" charset="0"/>
              </a:rPr>
              <a:t>of</a:t>
            </a:r>
            <a:r>
              <a:rPr lang="pt-PT" sz="2000" dirty="0">
                <a:latin typeface="Arial Narrow" panose="020B0606020202030204" pitchFamily="34" charset="0"/>
              </a:rPr>
              <a:t> </a:t>
            </a:r>
            <a:r>
              <a:rPr lang="pt-PT" sz="2000" dirty="0" err="1">
                <a:latin typeface="Arial Narrow" panose="020B0606020202030204" pitchFamily="34" charset="0"/>
              </a:rPr>
              <a:t>particles</a:t>
            </a:r>
            <a:endParaRPr lang="pt-PT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628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2542</TotalTime>
  <Words>1069</Words>
  <Application>Microsoft Office PowerPoint</Application>
  <PresentationFormat>Grand écran</PresentationFormat>
  <Paragraphs>284</Paragraphs>
  <Slides>14</Slides>
  <Notes>8</Notes>
  <HiddenSlides>0</HiddenSlides>
  <MMClips>1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Cambria Math</vt:lpstr>
      <vt:lpstr>Times New Roman</vt:lpstr>
      <vt:lpstr>Wingdings</vt:lpstr>
      <vt:lpstr>Office Theme</vt:lpstr>
      <vt:lpstr>SPH simulation of vertical high-speed jet flow from a circular nozzle with stagnation pressures prediction </vt:lpstr>
      <vt:lpstr>CONTENTS</vt:lpstr>
      <vt:lpstr>MOTIVATION</vt:lpstr>
      <vt:lpstr>STUDY GOALS</vt:lpstr>
      <vt:lpstr>EXPERIMENTAL BACKGROUND</vt:lpstr>
      <vt:lpstr>3D NUMERICAL MODEL</vt:lpstr>
      <vt:lpstr>3D NUMERICAL MODEL</vt:lpstr>
      <vt:lpstr>RESOLUTION SENSITIVITY ANALISYS</vt:lpstr>
      <vt:lpstr>RESOLUTION SENSITIVITY ANALISYS</vt:lpstr>
      <vt:lpstr>RESULTS</vt:lpstr>
      <vt:lpstr>RESULTS</vt:lpstr>
      <vt:lpstr>RESULTS</vt:lpstr>
      <vt:lpstr>CONCLUSIONS</vt:lpstr>
      <vt:lpstr>THANK YOU!</vt:lpstr>
    </vt:vector>
  </TitlesOfParts>
  <Company>Universidade do Porto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modelling of the Crestuma dam</dc:title>
  <dc:creator>up200706631</dc:creator>
  <cp:lastModifiedBy>VIOLEAU DAMIEN</cp:lastModifiedBy>
  <cp:revision>199</cp:revision>
  <dcterms:created xsi:type="dcterms:W3CDTF">2017-05-26T12:57:41Z</dcterms:created>
  <dcterms:modified xsi:type="dcterms:W3CDTF">2019-06-20T08:39:50Z</dcterms:modified>
</cp:coreProperties>
</file>